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2" r:id="rId1"/>
    <p:sldMasterId id="2147483653" r:id="rId2"/>
    <p:sldMasterId id="2147483654" r:id="rId3"/>
    <p:sldMasterId id="2147483655" r:id="rId4"/>
    <p:sldMasterId id="2147483656" r:id="rId5"/>
    <p:sldMasterId id="2147483657" r:id="rId6"/>
  </p:sldMasterIdLst>
  <p:notesMasterIdLst>
    <p:notesMasterId r:id="rId31"/>
  </p:notesMasterIdLst>
  <p:handoutMasterIdLst>
    <p:handoutMasterId r:id="rId32"/>
  </p:handoutMasterIdLst>
  <p:sldIdLst>
    <p:sldId id="256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1" r:id="rId16"/>
    <p:sldId id="286" r:id="rId17"/>
    <p:sldId id="273" r:id="rId18"/>
    <p:sldId id="274" r:id="rId19"/>
    <p:sldId id="275" r:id="rId20"/>
    <p:sldId id="28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7" r:id="rId30"/>
  </p:sldIdLst>
  <p:sldSz cx="9144000" cy="6858000" type="screen4x3"/>
  <p:notesSz cx="7010400" cy="9296400"/>
  <p:embeddedFontLst>
    <p:embeddedFont>
      <p:font typeface="Myriad Web Pro" panose="020B0604020202020204" charset="0"/>
      <p:regular r:id="rId33"/>
      <p:bold r:id="rId34"/>
      <p: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12" autoAdjust="0"/>
    <p:restoredTop sz="94621" autoAdjust="0"/>
  </p:normalViewPr>
  <p:slideViewPr>
    <p:cSldViewPr>
      <p:cViewPr varScale="1">
        <p:scale>
          <a:sx n="85" d="100"/>
          <a:sy n="85" d="100"/>
        </p:scale>
        <p:origin x="18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424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font" Target="fonts/font2.fntdata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4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font" Target="fonts/font3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092CACD-C3D0-4A6D-8F6B-2BDAAD508655}" type="datetimeFigureOut">
              <a:rPr lang="en-US"/>
              <a:pPr>
                <a:defRPr/>
              </a:pPr>
              <a:t>10/12/2017</a:t>
            </a:fld>
            <a:endParaRPr lang="en-US"/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B1C6EB6-C79D-4892-A368-5E9023F75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99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AF8AC4F-DB0C-49DD-BFF1-5C6E1FB7A6A6}" type="datetimeFigureOut">
              <a:rPr lang="en-US"/>
              <a:pPr>
                <a:defRPr/>
              </a:pPr>
              <a:t>10/12/2017</a:t>
            </a:fld>
            <a:endParaRPr lang="en-US"/>
          </a:p>
        </p:txBody>
      </p:sp>
      <p:sp>
        <p:nvSpPr>
          <p:cNvPr id="26628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0B7B37C-C93F-4828-AF05-A7E938D9D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33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914271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18594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759332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6265885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145828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133466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443417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282946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709892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38510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098257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865978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43306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662306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968067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19432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450166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368029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163102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067119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89018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010949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3337378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921388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858924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45185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293420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1659511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98238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779060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621986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418236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536195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250367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514686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491427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069003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821767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9028529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76138741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172854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8080450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9958625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035241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9984376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4645858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741924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515068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0255042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9260138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398382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34615922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4101070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3396824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86194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1451103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448235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9158212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71350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6223647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5204870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2276321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189123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480831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27491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798500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ChangeArrowheads="1"/>
          </p:cNvSpPr>
          <p:nvPr userDrawn="1"/>
        </p:nvSpPr>
        <p:spPr bwMode="auto">
          <a:xfrm>
            <a:off x="1371600" y="4157663"/>
            <a:ext cx="64008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1300" b="1">
                <a:latin typeface="Myriad Web Pro"/>
              </a:rPr>
              <a:t>Para obtener más información, contacte a los Centros para el Control y la Prevención de Enfermedades</a:t>
            </a:r>
          </a:p>
        </p:txBody>
      </p:sp>
      <p:sp>
        <p:nvSpPr>
          <p:cNvPr id="41987" name="Rectangle 9"/>
          <p:cNvSpPr>
            <a:spLocks noChangeArrowheads="1"/>
          </p:cNvSpPr>
          <p:nvPr userDrawn="1"/>
        </p:nvSpPr>
        <p:spPr bwMode="auto">
          <a:xfrm>
            <a:off x="1371600" y="4705350"/>
            <a:ext cx="5943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latin typeface="Myriad Web Pro"/>
              </a:rPr>
              <a:t>1600 Clifton Road NE, Atlanta, GA 30333</a:t>
            </a:r>
          </a:p>
          <a:p>
            <a:pPr>
              <a:defRPr/>
            </a:pPr>
            <a:r>
              <a:rPr lang="en-US" sz="1200">
                <a:latin typeface="Myriad Web Pro"/>
              </a:rPr>
              <a:t>Teléfono, 1-800-CDC-INFO (232-4636)/TTY: 1-888-232-6348</a:t>
            </a:r>
          </a:p>
          <a:p>
            <a:pPr>
              <a:defRPr/>
            </a:pPr>
            <a:r>
              <a:rPr lang="en-US" sz="1200">
                <a:latin typeface="Myriad Web Pro"/>
              </a:rPr>
              <a:t>Correo electrónico: cdcinfo@cdc.gov 	Sitio web: www.cdc.gov</a:t>
            </a:r>
          </a:p>
        </p:txBody>
      </p:sp>
      <p:sp>
        <p:nvSpPr>
          <p:cNvPr id="41988" name="Rectangle 7"/>
          <p:cNvSpPr>
            <a:spLocks noChangeArrowheads="1"/>
          </p:cNvSpPr>
          <p:nvPr userDrawn="1"/>
        </p:nvSpPr>
        <p:spPr bwMode="auto">
          <a:xfrm>
            <a:off x="1371600" y="5421313"/>
            <a:ext cx="594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900">
                <a:solidFill>
                  <a:schemeClr val="tx2"/>
                </a:solidFill>
                <a:latin typeface="Myriad Web Pro"/>
              </a:rPr>
              <a:t>Los hallazgos y las conclusiones de este reporte son responsabilidad de sus autores y no representan necesariamente la posición oficial de los Centros para el Control y la Prevención de Enfermedades.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29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6"/>
          <p:cNvSpPr>
            <a:spLocks noGrp="1"/>
          </p:cNvSpPr>
          <p:nvPr>
            <p:ph type="body" sz="quarter" idx="4294967295"/>
          </p:nvPr>
        </p:nvSpPr>
        <p:spPr bwMode="auto">
          <a:xfrm>
            <a:off x="2286000" y="6473825"/>
            <a:ext cx="5105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z="1000">
                <a:solidFill>
                  <a:srgbClr val="FFFFFF"/>
                </a:solidFill>
              </a:rPr>
              <a:t> </a:t>
            </a:r>
          </a:p>
          <a:p>
            <a:pPr eaLnBrk="1" hangingPunct="1">
              <a:buFont typeface="Arial" charset="0"/>
              <a:buNone/>
            </a:pPr>
            <a:endParaRPr lang="en-US" altLang="en-US" sz="1000">
              <a:solidFill>
                <a:schemeClr val="bg1"/>
              </a:solidFill>
            </a:endParaRPr>
          </a:p>
        </p:txBody>
      </p:sp>
      <p:sp>
        <p:nvSpPr>
          <p:cNvPr id="2051" name="Text Placeholder 7"/>
          <p:cNvSpPr>
            <a:spLocks noGrp="1"/>
          </p:cNvSpPr>
          <p:nvPr>
            <p:ph type="body" sz="quarter" idx="4294967295"/>
          </p:nvPr>
        </p:nvSpPr>
        <p:spPr bwMode="auto">
          <a:xfrm>
            <a:off x="2286000" y="6281738"/>
            <a:ext cx="51054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s-ES" altLang="en-US" sz="1000">
                <a:solidFill>
                  <a:srgbClr val="FFFFFF"/>
                </a:solidFill>
              </a:rPr>
              <a:t>Centros para el Control y la Prevención de Enfermedades</a:t>
            </a:r>
            <a:endParaRPr lang="en-US" altLang="en-US" sz="1000">
              <a:solidFill>
                <a:srgbClr val="FFFFFF"/>
              </a:solidFill>
            </a:endParaRPr>
          </a:p>
        </p:txBody>
      </p:sp>
      <p:sp>
        <p:nvSpPr>
          <p:cNvPr id="2052" name="Title 3"/>
          <p:cNvSpPr>
            <a:spLocks noGrp="1"/>
          </p:cNvSpPr>
          <p:nvPr>
            <p:ph type="title" idx="4294967295"/>
          </p:nvPr>
        </p:nvSpPr>
        <p:spPr bwMode="auto">
          <a:xfrm>
            <a:off x="533400" y="1600200"/>
            <a:ext cx="3733800" cy="5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ts val="3000"/>
              </a:lnSpc>
            </a:pPr>
            <a:r>
              <a:rPr lang="es-ES" altLang="en-US" sz="2400" b="1">
                <a:solidFill>
                  <a:srgbClr val="0039A6"/>
                </a:solidFill>
              </a:rPr>
              <a:t>La hepatitis B y la salud de su bebé</a:t>
            </a:r>
          </a:p>
        </p:txBody>
      </p:sp>
      <p:sp>
        <p:nvSpPr>
          <p:cNvPr id="2053" name="Text Placeholder 5"/>
          <p:cNvSpPr>
            <a:spLocks noGrp="1"/>
          </p:cNvSpPr>
          <p:nvPr>
            <p:ph type="body" sz="quarter" idx="4294967295"/>
          </p:nvPr>
        </p:nvSpPr>
        <p:spPr bwMode="auto">
          <a:xfrm>
            <a:off x="457200" y="6019800"/>
            <a:ext cx="16002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2054" name="TextBox 8"/>
          <p:cNvSpPr txBox="1">
            <a:spLocks noChangeArrowheads="1"/>
          </p:cNvSpPr>
          <p:nvPr/>
        </p:nvSpPr>
        <p:spPr bwMode="auto">
          <a:xfrm>
            <a:off x="914400" y="1295400"/>
            <a:ext cx="2895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n-US">
              <a:latin typeface="Myriad Web Pro"/>
            </a:endParaRPr>
          </a:p>
        </p:txBody>
      </p:sp>
      <p:sp>
        <p:nvSpPr>
          <p:cNvPr id="2055" name="TextBox 9"/>
          <p:cNvSpPr txBox="1">
            <a:spLocks noChangeArrowheads="1"/>
          </p:cNvSpPr>
          <p:nvPr/>
        </p:nvSpPr>
        <p:spPr bwMode="auto">
          <a:xfrm>
            <a:off x="1524000" y="2971800"/>
            <a:ext cx="18288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n-US">
                <a:solidFill>
                  <a:srgbClr val="002060"/>
                </a:solidFill>
                <a:latin typeface="Myriad Web Pro"/>
              </a:rPr>
              <a:t>Conjunto de diapositivas educativas para mujeres que tienen hepatitis B</a:t>
            </a:r>
          </a:p>
        </p:txBody>
      </p:sp>
      <p:pic>
        <p:nvPicPr>
          <p:cNvPr id="205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182813"/>
            <a:ext cx="426720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9"/>
          <p:cNvSpPr>
            <a:spLocks noGrp="1"/>
          </p:cNvSpPr>
          <p:nvPr>
            <p:ph type="title" idx="4294967295"/>
          </p:nvPr>
        </p:nvSpPr>
        <p:spPr bwMode="auto">
          <a:xfrm>
            <a:off x="838200" y="152400"/>
            <a:ext cx="300831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l" eaLnBrk="1" hangingPunct="1"/>
            <a:r>
              <a:rPr lang="es-ES" altLang="en-US" sz="2400" b="1">
                <a:solidFill>
                  <a:srgbClr val="0039A6"/>
                </a:solidFill>
              </a:rPr>
              <a:t>¿Qué es la HBIG?</a:t>
            </a:r>
          </a:p>
        </p:txBody>
      </p:sp>
      <p:sp>
        <p:nvSpPr>
          <p:cNvPr id="11267" name="Text Placeholder 11"/>
          <p:cNvSpPr>
            <a:spLocks noGrp="1"/>
          </p:cNvSpPr>
          <p:nvPr>
            <p:ph type="body" sz="half" idx="4294967295"/>
          </p:nvPr>
        </p:nvSpPr>
        <p:spPr bwMode="auto">
          <a:xfrm>
            <a:off x="457200" y="1887538"/>
            <a:ext cx="3048000" cy="161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s-ES" altLang="en-US" sz="1800">
                <a:solidFill>
                  <a:srgbClr val="262626"/>
                </a:solidFill>
              </a:rPr>
              <a:t>La HBIG  o  i</a:t>
            </a:r>
            <a:r>
              <a:rPr lang="en-US" altLang="en-US" sz="1800">
                <a:solidFill>
                  <a:srgbClr val="262626"/>
                </a:solidFill>
              </a:rPr>
              <a:t>nmunoglobulina contra la hepatitis B </a:t>
            </a:r>
            <a:r>
              <a:rPr lang="es-ES" altLang="en-US" sz="1800">
                <a:solidFill>
                  <a:srgbClr val="262626"/>
                </a:solidFill>
              </a:rPr>
              <a:t>le da a su bebé un “refuerzo” o una ayuda extra para combatir el virus tan pronto como nace.</a:t>
            </a:r>
          </a:p>
        </p:txBody>
      </p:sp>
      <p:sp>
        <p:nvSpPr>
          <p:cNvPr id="11268" name="Text Placeholder 5"/>
          <p:cNvSpPr>
            <a:spLocks noGrp="1"/>
          </p:cNvSpPr>
          <p:nvPr>
            <p:ph type="body" sz="quarter" idx="4294967295"/>
          </p:nvPr>
        </p:nvSpPr>
        <p:spPr bwMode="auto">
          <a:xfrm>
            <a:off x="457200" y="5791200"/>
            <a:ext cx="822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>
              <a:buFont typeface="Arial" charset="0"/>
              <a:buNone/>
            </a:pPr>
            <a:r>
              <a:rPr lang="en-US" altLang="en-US" sz="1800"/>
              <a:t>10</a:t>
            </a:r>
          </a:p>
        </p:txBody>
      </p:sp>
      <p:pic>
        <p:nvPicPr>
          <p:cNvPr id="11269" name="Picture 6" descr="newbo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438400"/>
            <a:ext cx="457200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838200" y="196850"/>
            <a:ext cx="5111750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es-ES" altLang="en-US" sz="2400" b="1">
                <a:solidFill>
                  <a:srgbClr val="0039A6"/>
                </a:solidFill>
              </a:rPr>
              <a:t>¿Cuándo le deben poner esas inyecciones a mi bebé?  </a:t>
            </a:r>
          </a:p>
        </p:txBody>
      </p:sp>
      <p:sp>
        <p:nvSpPr>
          <p:cNvPr id="12291" name="Text Placeholder 3"/>
          <p:cNvSpPr>
            <a:spLocks noGrp="1"/>
          </p:cNvSpPr>
          <p:nvPr>
            <p:ph type="body" sz="half" idx="4294967295"/>
          </p:nvPr>
        </p:nvSpPr>
        <p:spPr bwMode="auto">
          <a:xfrm>
            <a:off x="4267200" y="2819400"/>
            <a:ext cx="3429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s-ES" altLang="en-US" sz="1800">
                <a:solidFill>
                  <a:srgbClr val="262626"/>
                </a:solidFill>
              </a:rPr>
              <a:t>Las inyecciones funcionan mejor cuando su bebé recibe la HBIG y la primera dosis de la vacuna contra la hepatitis B dentro de las 12 horas después del nacimiento.  </a:t>
            </a:r>
          </a:p>
        </p:txBody>
      </p:sp>
      <p:pic>
        <p:nvPicPr>
          <p:cNvPr id="12292" name="Picture 5" descr="ECA_03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3048000" cy="304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Placeholder 5"/>
          <p:cNvSpPr>
            <a:spLocks noGrp="1"/>
          </p:cNvSpPr>
          <p:nvPr>
            <p:ph type="body" sz="quarter" idx="4294967295"/>
          </p:nvPr>
        </p:nvSpPr>
        <p:spPr bwMode="auto">
          <a:xfrm>
            <a:off x="457200" y="5791200"/>
            <a:ext cx="822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>
              <a:buFont typeface="Arial" charset="0"/>
              <a:buNone/>
            </a:pPr>
            <a:r>
              <a:rPr lang="en-US" altLang="en-US" sz="1600"/>
              <a:t>11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9"/>
          <p:cNvSpPr>
            <a:spLocks noGrp="1"/>
          </p:cNvSpPr>
          <p:nvPr>
            <p:ph type="title" idx="4294967295"/>
          </p:nvPr>
        </p:nvSpPr>
        <p:spPr bwMode="auto">
          <a:xfrm>
            <a:off x="1219200" y="609600"/>
            <a:ext cx="6056313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l" eaLnBrk="1" hangingPunct="1"/>
            <a:r>
              <a:rPr lang="es-ES" altLang="en-US" sz="2800" b="1">
                <a:solidFill>
                  <a:srgbClr val="0039A6"/>
                </a:solidFill>
              </a:rPr>
              <a:t>¿Qué hacen estas inyecciones?</a:t>
            </a:r>
          </a:p>
        </p:txBody>
      </p:sp>
      <p:sp>
        <p:nvSpPr>
          <p:cNvPr id="13315" name="Text Placeholder 11"/>
          <p:cNvSpPr>
            <a:spLocks noGrp="1"/>
          </p:cNvSpPr>
          <p:nvPr>
            <p:ph type="body" sz="half" idx="4294967295"/>
          </p:nvPr>
        </p:nvSpPr>
        <p:spPr bwMode="auto">
          <a:xfrm>
            <a:off x="914400" y="2057400"/>
            <a:ext cx="3124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s-ES" altLang="en-US" sz="1800">
                <a:solidFill>
                  <a:srgbClr val="262626"/>
                </a:solidFill>
              </a:rPr>
              <a:t>La vacuna ayuda al cuerpo del bebé a combatir al virus de la hepatitis B.  Esta vacuna ayuda al bebé a evitar el contagio de hepatitis ya sea de la madre o de cualquier otra persona que pudiera tener hepatitis B.</a:t>
            </a:r>
          </a:p>
        </p:txBody>
      </p:sp>
      <p:sp>
        <p:nvSpPr>
          <p:cNvPr id="13316" name="Text Placeholder 5"/>
          <p:cNvSpPr>
            <a:spLocks noGrp="1"/>
          </p:cNvSpPr>
          <p:nvPr>
            <p:ph type="body" sz="quarter" idx="4294967295"/>
          </p:nvPr>
        </p:nvSpPr>
        <p:spPr bwMode="auto">
          <a:xfrm>
            <a:off x="457200" y="5791200"/>
            <a:ext cx="822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>
              <a:buFont typeface="Arial" charset="0"/>
              <a:buNone/>
            </a:pPr>
            <a:r>
              <a:rPr lang="en-US" altLang="en-US" sz="1800"/>
              <a:t>12</a:t>
            </a: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24200"/>
            <a:ext cx="3703638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5636114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90575"/>
            <a:ext cx="3962400" cy="263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itle 9"/>
          <p:cNvSpPr>
            <a:spLocks noGrp="1"/>
          </p:cNvSpPr>
          <p:nvPr>
            <p:ph type="title" idx="4294967295"/>
          </p:nvPr>
        </p:nvSpPr>
        <p:spPr bwMode="auto">
          <a:xfrm>
            <a:off x="838200" y="285750"/>
            <a:ext cx="41148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l" eaLnBrk="1" hangingPunct="1"/>
            <a:r>
              <a:rPr lang="es-ES" altLang="en-US" sz="2400" b="1">
                <a:solidFill>
                  <a:srgbClr val="0039A6"/>
                </a:solidFill>
              </a:rPr>
              <a:t>¿Qué pasa si un bebé no recibe la vacuna?</a:t>
            </a:r>
          </a:p>
        </p:txBody>
      </p:sp>
      <p:sp>
        <p:nvSpPr>
          <p:cNvPr id="14340" name="Text Placeholder 11"/>
          <p:cNvSpPr>
            <a:spLocks noGrp="1"/>
          </p:cNvSpPr>
          <p:nvPr>
            <p:ph type="body" sz="half" idx="4294967295"/>
          </p:nvPr>
        </p:nvSpPr>
        <p:spPr bwMode="auto">
          <a:xfrm>
            <a:off x="990600" y="1887538"/>
            <a:ext cx="2819400" cy="397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s-ES" altLang="en-US" sz="1800">
                <a:solidFill>
                  <a:srgbClr val="262626"/>
                </a:solidFill>
              </a:rPr>
              <a:t>Sin las vacunas, los bebés nacidos de madres con hepatitis B son mucho más susceptibles de contraer la enfermedad. El virus puede causar problemas graves de salud mientras el bebé crece.</a:t>
            </a:r>
          </a:p>
        </p:txBody>
      </p:sp>
      <p:sp>
        <p:nvSpPr>
          <p:cNvPr id="14341" name="Text Placeholder 5"/>
          <p:cNvSpPr>
            <a:spLocks noGrp="1"/>
          </p:cNvSpPr>
          <p:nvPr>
            <p:ph type="body" sz="quarter" idx="4294967295"/>
          </p:nvPr>
        </p:nvSpPr>
        <p:spPr bwMode="auto">
          <a:xfrm>
            <a:off x="457200" y="5791200"/>
            <a:ext cx="822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>
              <a:buFont typeface="Arial" charset="0"/>
              <a:buNone/>
            </a:pPr>
            <a:r>
              <a:rPr lang="en-US" altLang="en-US" sz="1800"/>
              <a:t>13</a:t>
            </a:r>
          </a:p>
        </p:txBody>
      </p:sp>
      <p:pic>
        <p:nvPicPr>
          <p:cNvPr id="14342" name="Picture 7" descr="babygir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81400"/>
            <a:ext cx="3086100" cy="2566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9"/>
          <p:cNvSpPr>
            <a:spLocks noGrp="1"/>
          </p:cNvSpPr>
          <p:nvPr>
            <p:ph type="title" idx="4294967295"/>
          </p:nvPr>
        </p:nvSpPr>
        <p:spPr bwMode="auto">
          <a:xfrm>
            <a:off x="774700" y="654050"/>
            <a:ext cx="62357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l" eaLnBrk="1" hangingPunct="1">
              <a:lnSpc>
                <a:spcPct val="80000"/>
              </a:lnSpc>
            </a:pPr>
            <a:r>
              <a:rPr lang="es-ES" altLang="en-US" sz="2400" b="1">
                <a:solidFill>
                  <a:srgbClr val="0039A6"/>
                </a:solidFill>
              </a:rPr>
              <a:t>¿Cuántas inyecciones de la vacuna contra la hepatitis B necesitan los bebés?  </a:t>
            </a:r>
          </a:p>
        </p:txBody>
      </p:sp>
      <p:sp>
        <p:nvSpPr>
          <p:cNvPr id="15363" name="Text Placeholder 11"/>
          <p:cNvSpPr>
            <a:spLocks noGrp="1"/>
          </p:cNvSpPr>
          <p:nvPr>
            <p:ph type="body" sz="half" idx="4294967295"/>
          </p:nvPr>
        </p:nvSpPr>
        <p:spPr bwMode="auto">
          <a:xfrm>
            <a:off x="762000" y="1887538"/>
            <a:ext cx="2667000" cy="397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s-ES" altLang="en-US" sz="1800">
                <a:solidFill>
                  <a:srgbClr val="262626"/>
                </a:solidFill>
              </a:rPr>
              <a:t>Por lo general, los bebes reciben tres o cuatro inyecciones, dependiendo de la marca de la vacuna.  El médico de su bebé le dirá cuántas inyecciones necesita su niño.</a:t>
            </a:r>
          </a:p>
        </p:txBody>
      </p:sp>
      <p:sp>
        <p:nvSpPr>
          <p:cNvPr id="15364" name="Text Placeholder 5"/>
          <p:cNvSpPr>
            <a:spLocks noGrp="1"/>
          </p:cNvSpPr>
          <p:nvPr>
            <p:ph type="body" sz="quarter" idx="4294967295"/>
          </p:nvPr>
        </p:nvSpPr>
        <p:spPr bwMode="auto">
          <a:xfrm>
            <a:off x="457200" y="5791200"/>
            <a:ext cx="822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>
              <a:buFont typeface="Arial" charset="0"/>
              <a:buNone/>
            </a:pPr>
            <a:r>
              <a:rPr lang="en-US" altLang="en-US" sz="1800"/>
              <a:t>14</a:t>
            </a:r>
          </a:p>
        </p:txBody>
      </p:sp>
      <p:pic>
        <p:nvPicPr>
          <p:cNvPr id="15365" name="Picture 6" descr="Vac3_1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0" y="1928813"/>
            <a:ext cx="5149850" cy="34051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9"/>
          <p:cNvSpPr>
            <a:spLocks noGrp="1"/>
          </p:cNvSpPr>
          <p:nvPr>
            <p:ph type="title" idx="4294967295"/>
          </p:nvPr>
        </p:nvSpPr>
        <p:spPr bwMode="auto">
          <a:xfrm>
            <a:off x="838200" y="209550"/>
            <a:ext cx="41148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l" eaLnBrk="1" hangingPunct="1"/>
            <a:r>
              <a:rPr lang="es-ES" altLang="en-US" sz="2800" b="1">
                <a:solidFill>
                  <a:srgbClr val="0039A6"/>
                </a:solidFill>
              </a:rPr>
              <a:t>¿Cuándo debo llevar a mi bebé al médico?</a:t>
            </a:r>
          </a:p>
        </p:txBody>
      </p:sp>
      <p:sp>
        <p:nvSpPr>
          <p:cNvPr id="16387" name="Text Placeholder 11"/>
          <p:cNvSpPr>
            <a:spLocks noGrp="1"/>
          </p:cNvSpPr>
          <p:nvPr>
            <p:ph type="body" sz="half" idx="4294967295"/>
          </p:nvPr>
        </p:nvSpPr>
        <p:spPr bwMode="auto">
          <a:xfrm>
            <a:off x="838200" y="1765300"/>
            <a:ext cx="3048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tabLst>
                <a:tab pos="111125" algn="l"/>
              </a:tabLst>
            </a:pPr>
            <a:r>
              <a:rPr lang="es-ES" altLang="en-US" sz="1800">
                <a:solidFill>
                  <a:srgbClr val="262626"/>
                </a:solidFill>
              </a:rPr>
              <a:t>La segunda dosis de la vacuna contra la hepatitis B, por lo general, se pone uno o dos meses después de la primera dosis. 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tabLst>
                <a:tab pos="111125" algn="l"/>
              </a:tabLst>
            </a:pPr>
            <a:endParaRPr lang="es-ES" altLang="en-US" sz="1800">
              <a:solidFill>
                <a:srgbClr val="262626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tabLst>
                <a:tab pos="111125" algn="l"/>
              </a:tabLst>
            </a:pPr>
            <a:endParaRPr lang="es-ES" altLang="en-US" sz="1800">
              <a:solidFill>
                <a:srgbClr val="262626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tabLst>
                <a:tab pos="111125" algn="l"/>
              </a:tabLst>
            </a:pPr>
            <a:endParaRPr lang="es-ES" altLang="en-US" sz="1800">
              <a:solidFill>
                <a:srgbClr val="262626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tabLst>
                <a:tab pos="111125" algn="l"/>
              </a:tabLst>
            </a:pPr>
            <a:r>
              <a:rPr lang="es-ES" altLang="en-US" sz="1800">
                <a:solidFill>
                  <a:srgbClr val="262626"/>
                </a:solidFill>
              </a:rPr>
              <a:t>         </a:t>
            </a:r>
          </a:p>
        </p:txBody>
      </p:sp>
      <p:sp>
        <p:nvSpPr>
          <p:cNvPr id="16388" name="Rectangle 25"/>
          <p:cNvSpPr>
            <a:spLocks noChangeArrowheads="1"/>
          </p:cNvSpPr>
          <p:nvPr/>
        </p:nvSpPr>
        <p:spPr bwMode="auto">
          <a:xfrm>
            <a:off x="838200" y="3048000"/>
            <a:ext cx="35814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111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111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111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111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111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" altLang="en-US">
                <a:solidFill>
                  <a:srgbClr val="262626"/>
                </a:solidFill>
                <a:latin typeface="Myriad Web Pro"/>
              </a:rPr>
              <a:t>Habitualmente, los bebés reciben la última dosis de la vacuna contra la hepatitis B cuando tienen un año de edad.  </a:t>
            </a:r>
          </a:p>
          <a:p>
            <a:pPr eaLnBrk="1" hangingPunct="1">
              <a:lnSpc>
                <a:spcPct val="80000"/>
              </a:lnSpc>
            </a:pPr>
            <a:endParaRPr lang="es-ES" altLang="en-US">
              <a:solidFill>
                <a:srgbClr val="262626"/>
              </a:solidFill>
              <a:latin typeface="Myriad Web Pro"/>
            </a:endParaRPr>
          </a:p>
          <a:p>
            <a:pPr eaLnBrk="1" hangingPunct="1">
              <a:lnSpc>
                <a:spcPct val="80000"/>
              </a:lnSpc>
            </a:pPr>
            <a:r>
              <a:rPr lang="es-ES" altLang="en-US">
                <a:solidFill>
                  <a:srgbClr val="262626"/>
                </a:solidFill>
                <a:latin typeface="Myriad Web Pro"/>
              </a:rPr>
              <a:t>Pídale al médico o a la enfermera que le digan cuándo debe regresar.</a:t>
            </a:r>
          </a:p>
        </p:txBody>
      </p:sp>
      <p:pic>
        <p:nvPicPr>
          <p:cNvPr id="16389" name="Picture 5" descr="8773355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838200"/>
            <a:ext cx="3644900" cy="546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Text Placeholder 5"/>
          <p:cNvSpPr>
            <a:spLocks noGrp="1"/>
          </p:cNvSpPr>
          <p:nvPr>
            <p:ph type="body" sz="quarter" idx="4294967295"/>
          </p:nvPr>
        </p:nvSpPr>
        <p:spPr bwMode="auto">
          <a:xfrm>
            <a:off x="457200" y="5791200"/>
            <a:ext cx="822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>
              <a:buFont typeface="Arial" charset="0"/>
              <a:buNone/>
            </a:pPr>
            <a:r>
              <a:rPr lang="en-US" altLang="en-US" sz="1800"/>
              <a:t>15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9"/>
          <p:cNvSpPr>
            <a:spLocks noGrp="1"/>
          </p:cNvSpPr>
          <p:nvPr>
            <p:ph type="title" idx="4294967295"/>
          </p:nvPr>
        </p:nvSpPr>
        <p:spPr bwMode="auto">
          <a:xfrm>
            <a:off x="838200" y="577850"/>
            <a:ext cx="4114800" cy="8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l" eaLnBrk="1" hangingPunct="1">
              <a:lnSpc>
                <a:spcPct val="80000"/>
              </a:lnSpc>
            </a:pPr>
            <a:r>
              <a:rPr lang="es-ES" altLang="en-US" sz="2400" b="1">
                <a:solidFill>
                  <a:srgbClr val="0039A6"/>
                </a:solidFill>
              </a:rPr>
              <a:t>¿Cómo sé si mi bebé está protegido contra la hepatitis B?</a:t>
            </a:r>
          </a:p>
        </p:txBody>
      </p:sp>
      <p:sp>
        <p:nvSpPr>
          <p:cNvPr id="17411" name="Text Placeholder 11"/>
          <p:cNvSpPr>
            <a:spLocks noGrp="1"/>
          </p:cNvSpPr>
          <p:nvPr>
            <p:ph type="body" sz="half" idx="4294967295"/>
          </p:nvPr>
        </p:nvSpPr>
        <p:spPr bwMode="auto">
          <a:xfrm>
            <a:off x="990600" y="1887538"/>
            <a:ext cx="3048000" cy="397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  <a:tabLst>
                <a:tab pos="171450" algn="l"/>
              </a:tabLst>
            </a:pPr>
            <a:r>
              <a:rPr lang="es-ES" altLang="en-US" sz="1800">
                <a:solidFill>
                  <a:srgbClr val="262626"/>
                </a:solidFill>
              </a:rPr>
              <a:t>Después de recibir todas las vacunas, su médico le hará un análisis de sangre.  El análisis de sangre es muy importante.  Le indica a usted y a su médico que su bebé está protegido y que no tiene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tabLst>
                <a:tab pos="171450" algn="l"/>
              </a:tabLst>
            </a:pPr>
            <a:r>
              <a:rPr lang="es-ES" altLang="en-US" sz="1800">
                <a:solidFill>
                  <a:srgbClr val="262626"/>
                </a:solidFill>
              </a:rPr>
              <a:t>hepatitis B. El análisis de sangre, por lo general, se hace de uno a dos meses después de la última inyección. 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tabLst>
                <a:tab pos="171450" algn="l"/>
              </a:tabLst>
            </a:pPr>
            <a:endParaRPr lang="es-ES" altLang="en-US" sz="1800">
              <a:solidFill>
                <a:srgbClr val="262626"/>
              </a:solidFill>
            </a:endParaRPr>
          </a:p>
        </p:txBody>
      </p:sp>
      <p:sp>
        <p:nvSpPr>
          <p:cNvPr id="17412" name="Text Placeholder 5"/>
          <p:cNvSpPr>
            <a:spLocks noGrp="1"/>
          </p:cNvSpPr>
          <p:nvPr>
            <p:ph type="body" sz="quarter" idx="4294967295"/>
          </p:nvPr>
        </p:nvSpPr>
        <p:spPr bwMode="auto">
          <a:xfrm>
            <a:off x="457200" y="5791200"/>
            <a:ext cx="822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>
              <a:buFont typeface="Arial" charset="0"/>
              <a:buNone/>
            </a:pPr>
            <a:r>
              <a:rPr lang="en-US" altLang="en-US" sz="1800"/>
              <a:t>16</a:t>
            </a:r>
          </a:p>
        </p:txBody>
      </p:sp>
      <p:pic>
        <p:nvPicPr>
          <p:cNvPr id="17413" name="Picture 6" descr="MHE_09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914400"/>
            <a:ext cx="3251200" cy="487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9"/>
          <p:cNvSpPr>
            <a:spLocks noGrp="1"/>
          </p:cNvSpPr>
          <p:nvPr>
            <p:ph type="title" idx="4294967295"/>
          </p:nvPr>
        </p:nvSpPr>
        <p:spPr bwMode="auto">
          <a:xfrm>
            <a:off x="838200" y="533400"/>
            <a:ext cx="79248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l" eaLnBrk="1" hangingPunct="1">
              <a:lnSpc>
                <a:spcPct val="90000"/>
              </a:lnSpc>
              <a:tabLst>
                <a:tab pos="231775" algn="l"/>
              </a:tabLst>
            </a:pPr>
            <a:r>
              <a:rPr lang="es-ES" altLang="en-US" sz="2400" b="1">
                <a:solidFill>
                  <a:srgbClr val="0039A6"/>
                </a:solidFill>
              </a:rPr>
              <a:t>Su médico le pedirá que lleve a su bebé a la clínica para otras vacunas y chequeos.  </a:t>
            </a:r>
            <a:br>
              <a:rPr lang="es-ES" altLang="en-US" sz="2400" b="1">
                <a:solidFill>
                  <a:srgbClr val="0039A6"/>
                </a:solidFill>
              </a:rPr>
            </a:br>
            <a:r>
              <a:rPr lang="es-ES" altLang="en-US" sz="2400" b="1">
                <a:solidFill>
                  <a:srgbClr val="0039A6"/>
                </a:solidFill>
              </a:rPr>
              <a:t>Esto le ayudará a tener un bebé saludable.</a:t>
            </a:r>
          </a:p>
        </p:txBody>
      </p:sp>
      <p:sp>
        <p:nvSpPr>
          <p:cNvPr id="18435" name="Text Placeholder 11"/>
          <p:cNvSpPr>
            <a:spLocks noGrp="1"/>
          </p:cNvSpPr>
          <p:nvPr>
            <p:ph type="body" sz="half" idx="4294967295"/>
          </p:nvPr>
        </p:nvSpPr>
        <p:spPr bwMode="auto">
          <a:xfrm>
            <a:off x="838200" y="2133600"/>
            <a:ext cx="3048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s-ES" altLang="en-US" sz="1800">
                <a:solidFill>
                  <a:srgbClr val="262626"/>
                </a:solidFill>
              </a:rPr>
              <a:t>Las inyecciones contra la hepatitis B son unas de las vacunas más importantes disponibles para mantener la salud de los bebés.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es-ES" altLang="en-US" sz="1800">
              <a:solidFill>
                <a:srgbClr val="262626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s-ES" altLang="en-US" sz="1800">
                <a:solidFill>
                  <a:srgbClr val="262626"/>
                </a:solidFill>
              </a:rPr>
              <a:t>Muchas mujeres tienen preguntas acerca de la hepatitis B y del cuidado de sus bebés. Repasemos algunas de ellas…</a:t>
            </a:r>
          </a:p>
        </p:txBody>
      </p:sp>
      <p:sp>
        <p:nvSpPr>
          <p:cNvPr id="18436" name="Text Placeholder 5"/>
          <p:cNvSpPr>
            <a:spLocks noGrp="1"/>
          </p:cNvSpPr>
          <p:nvPr>
            <p:ph type="body" sz="quarter" idx="4294967295"/>
          </p:nvPr>
        </p:nvSpPr>
        <p:spPr bwMode="auto">
          <a:xfrm>
            <a:off x="457200" y="5791200"/>
            <a:ext cx="822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>
              <a:buFont typeface="Arial" charset="0"/>
              <a:buNone/>
            </a:pPr>
            <a:r>
              <a:rPr lang="en-US" altLang="en-US" sz="1800"/>
              <a:t>18</a:t>
            </a:r>
          </a:p>
        </p:txBody>
      </p:sp>
      <p:pic>
        <p:nvPicPr>
          <p:cNvPr id="18437" name="Picture 8" descr="small_868008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8175"/>
            <a:ext cx="2979738" cy="4492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9"/>
          <p:cNvSpPr>
            <a:spLocks noGrp="1"/>
          </p:cNvSpPr>
          <p:nvPr>
            <p:ph type="title" idx="4294967295"/>
          </p:nvPr>
        </p:nvSpPr>
        <p:spPr bwMode="auto">
          <a:xfrm>
            <a:off x="762000" y="76200"/>
            <a:ext cx="6172200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l" eaLnBrk="1" hangingPunct="1"/>
            <a:r>
              <a:rPr lang="es-ES" altLang="en-US" sz="2400" b="1">
                <a:solidFill>
                  <a:srgbClr val="0039A6"/>
                </a:solidFill>
              </a:rPr>
              <a:t>¿Puede amamantar a su bebé? </a:t>
            </a:r>
          </a:p>
        </p:txBody>
      </p:sp>
      <p:sp>
        <p:nvSpPr>
          <p:cNvPr id="19459" name="Text Placeholder 11"/>
          <p:cNvSpPr>
            <a:spLocks noGrp="1"/>
          </p:cNvSpPr>
          <p:nvPr>
            <p:ph type="body" sz="half" idx="4294967295"/>
          </p:nvPr>
        </p:nvSpPr>
        <p:spPr bwMode="auto">
          <a:xfrm>
            <a:off x="801688" y="1963738"/>
            <a:ext cx="3465512" cy="116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s-ES" altLang="en-US" sz="1800">
                <a:solidFill>
                  <a:srgbClr val="262626"/>
                </a:solidFill>
              </a:rPr>
              <a:t>Sí, usted puede amamantar a su bebé.  No puede contagiar de hepatitis B a su bebé a través de la leche materna.  </a:t>
            </a:r>
          </a:p>
        </p:txBody>
      </p:sp>
      <p:sp>
        <p:nvSpPr>
          <p:cNvPr id="19460" name="Text Placeholder 5"/>
          <p:cNvSpPr>
            <a:spLocks noGrp="1"/>
          </p:cNvSpPr>
          <p:nvPr>
            <p:ph type="body" sz="quarter" idx="4294967295"/>
          </p:nvPr>
        </p:nvSpPr>
        <p:spPr bwMode="auto">
          <a:xfrm>
            <a:off x="457200" y="5791200"/>
            <a:ext cx="822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>
              <a:buFont typeface="Arial" charset="0"/>
              <a:buNone/>
            </a:pPr>
            <a:r>
              <a:rPr lang="en-US" altLang="en-US" sz="1800"/>
              <a:t>19</a:t>
            </a:r>
          </a:p>
        </p:txBody>
      </p:sp>
      <p:pic>
        <p:nvPicPr>
          <p:cNvPr id="19461" name="Picture 10" descr="BAB_08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5" y="1828800"/>
            <a:ext cx="4568825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9"/>
          <p:cNvSpPr>
            <a:spLocks noGrp="1"/>
          </p:cNvSpPr>
          <p:nvPr>
            <p:ph type="title" idx="4294967295"/>
          </p:nvPr>
        </p:nvSpPr>
        <p:spPr bwMode="auto">
          <a:xfrm>
            <a:off x="838200" y="425450"/>
            <a:ext cx="47244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marL="342900" indent="-342900" algn="l" eaLnBrk="1" hangingPunct="1">
              <a:spcBef>
                <a:spcPct val="20000"/>
              </a:spcBef>
            </a:pPr>
            <a:r>
              <a:rPr lang="es-ES" altLang="en-US" sz="2400" b="1">
                <a:solidFill>
                  <a:srgbClr val="0039A6"/>
                </a:solidFill>
              </a:rPr>
              <a:t>¿Puede comer con su familia?</a:t>
            </a:r>
          </a:p>
        </p:txBody>
      </p:sp>
      <p:sp>
        <p:nvSpPr>
          <p:cNvPr id="20483" name="Text Placeholder 11"/>
          <p:cNvSpPr>
            <a:spLocks noGrp="1"/>
          </p:cNvSpPr>
          <p:nvPr>
            <p:ph type="body" sz="half" idx="4294967295"/>
          </p:nvPr>
        </p:nvSpPr>
        <p:spPr bwMode="auto">
          <a:xfrm>
            <a:off x="533400" y="1676400"/>
            <a:ext cx="3581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1125" indent="7938" eaLnBrk="1" hangingPunct="1">
              <a:buFont typeface="Arial" charset="0"/>
              <a:buNone/>
            </a:pPr>
            <a:r>
              <a:rPr lang="es-ES" altLang="en-US" sz="1800">
                <a:solidFill>
                  <a:srgbClr val="262626"/>
                </a:solidFill>
              </a:rPr>
              <a:t>Sí, es seguro que usted prepare </a:t>
            </a:r>
            <a:br>
              <a:rPr lang="es-ES" altLang="en-US" sz="1800">
                <a:solidFill>
                  <a:srgbClr val="262626"/>
                </a:solidFill>
              </a:rPr>
            </a:br>
            <a:r>
              <a:rPr lang="es-ES" altLang="en-US" sz="1800">
                <a:solidFill>
                  <a:srgbClr val="262626"/>
                </a:solidFill>
              </a:rPr>
              <a:t>y coma los alimentos con su familia. La hepatitis B no se contagia al compartir platos, vasos o utensilios.</a:t>
            </a:r>
          </a:p>
        </p:txBody>
      </p:sp>
      <p:sp>
        <p:nvSpPr>
          <p:cNvPr id="20484" name="Text Placeholder 5"/>
          <p:cNvSpPr>
            <a:spLocks noGrp="1"/>
          </p:cNvSpPr>
          <p:nvPr>
            <p:ph type="body" sz="quarter" idx="4294967295"/>
          </p:nvPr>
        </p:nvSpPr>
        <p:spPr bwMode="auto">
          <a:xfrm>
            <a:off x="457200" y="5791200"/>
            <a:ext cx="822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>
              <a:buFont typeface="Arial" charset="0"/>
              <a:buNone/>
            </a:pPr>
            <a:r>
              <a:rPr lang="en-US" altLang="en-US" sz="1800"/>
              <a:t>20</a:t>
            </a:r>
          </a:p>
        </p:txBody>
      </p:sp>
      <p:pic>
        <p:nvPicPr>
          <p:cNvPr id="20485" name="Picture 7" descr="7727954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733800"/>
            <a:ext cx="4116388" cy="2765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200280983-0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47800"/>
            <a:ext cx="3962400" cy="263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Placeholder 11"/>
          <p:cNvSpPr>
            <a:spLocks noGrp="1"/>
          </p:cNvSpPr>
          <p:nvPr>
            <p:ph type="body" sz="half" idx="4294967295"/>
          </p:nvPr>
        </p:nvSpPr>
        <p:spPr bwMode="auto">
          <a:xfrm>
            <a:off x="838200" y="1524000"/>
            <a:ext cx="3581400" cy="260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s-ES" altLang="en-US" sz="1800">
                <a:solidFill>
                  <a:srgbClr val="4B4B4B"/>
                </a:solidFill>
              </a:rPr>
              <a:t>Esta información es para mujeres que tienen hepatitis B y están embarazadas o acaban de tener un bebé. La hepatitis B puede ser muy grave para los bebés recién nacidos. Este documento trata de la hepatitis B y lo que usted puede hacer para ayudar a que usted y su bebé estén sanos. </a:t>
            </a:r>
          </a:p>
        </p:txBody>
      </p:sp>
      <p:pic>
        <p:nvPicPr>
          <p:cNvPr id="3075" name="Picture 2" descr="7839488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41363"/>
            <a:ext cx="3578225" cy="537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Text Placeholder 5"/>
          <p:cNvSpPr>
            <a:spLocks noGrp="1"/>
          </p:cNvSpPr>
          <p:nvPr>
            <p:ph type="body" sz="quarter" idx="4294967295"/>
          </p:nvPr>
        </p:nvSpPr>
        <p:spPr bwMode="auto">
          <a:xfrm>
            <a:off x="457200" y="5791200"/>
            <a:ext cx="822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>
              <a:buFont typeface="Arial" charset="0"/>
              <a:buNone/>
            </a:pPr>
            <a:r>
              <a:rPr lang="en-US" altLang="en-US" sz="1800"/>
              <a:t>2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9"/>
          <p:cNvSpPr>
            <a:spLocks noGrp="1"/>
          </p:cNvSpPr>
          <p:nvPr>
            <p:ph type="title" idx="4294967295"/>
          </p:nvPr>
        </p:nvSpPr>
        <p:spPr bwMode="auto">
          <a:xfrm>
            <a:off x="801688" y="425450"/>
            <a:ext cx="3617912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marL="60325" indent="-60325" algn="l" eaLnBrk="1" hangingPunct="1">
              <a:spcBef>
                <a:spcPct val="20000"/>
              </a:spcBef>
            </a:pPr>
            <a:r>
              <a:rPr lang="es-ES" altLang="en-US" sz="2800" b="1">
                <a:solidFill>
                  <a:srgbClr val="0039A6"/>
                </a:solidFill>
              </a:rPr>
              <a:t>¿</a:t>
            </a:r>
            <a:r>
              <a:rPr lang="es-ES" altLang="en-US" sz="2800" b="1">
                <a:solidFill>
                  <a:srgbClr val="0039A6"/>
                </a:solidFill>
                <a:latin typeface="Arial" charset="0"/>
              </a:rPr>
              <a:t>Puede abrazar y besar a su beb</a:t>
            </a:r>
            <a:r>
              <a:rPr lang="es-ES" altLang="en-US" sz="2800" b="1">
                <a:solidFill>
                  <a:srgbClr val="0039A6"/>
                </a:solidFill>
              </a:rPr>
              <a:t>é</a:t>
            </a:r>
            <a:r>
              <a:rPr lang="es-ES" altLang="en-US" sz="2800" b="1">
                <a:solidFill>
                  <a:srgbClr val="0039A6"/>
                </a:solidFill>
                <a:latin typeface="Arial" charset="0"/>
              </a:rPr>
              <a:t>?</a:t>
            </a:r>
          </a:p>
        </p:txBody>
      </p:sp>
      <p:sp>
        <p:nvSpPr>
          <p:cNvPr id="21507" name="Text Placeholder 11"/>
          <p:cNvSpPr>
            <a:spLocks noGrp="1"/>
          </p:cNvSpPr>
          <p:nvPr>
            <p:ph type="body" sz="half" idx="4294967295"/>
          </p:nvPr>
        </p:nvSpPr>
        <p:spPr bwMode="auto">
          <a:xfrm>
            <a:off x="609600" y="1887538"/>
            <a:ext cx="3276600" cy="397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325" indent="-60325" eaLnBrk="1" hangingPunct="1">
              <a:buFont typeface="Arial" charset="0"/>
              <a:buNone/>
            </a:pPr>
            <a:r>
              <a:rPr lang="es-ES" altLang="en-US" sz="1800">
                <a:solidFill>
                  <a:srgbClr val="262626"/>
                </a:solidFill>
                <a:latin typeface="Arial" charset="0"/>
              </a:rPr>
              <a:t>S</a:t>
            </a:r>
            <a:r>
              <a:rPr lang="es-ES" altLang="en-US" sz="1800">
                <a:solidFill>
                  <a:srgbClr val="262626"/>
                </a:solidFill>
                <a:latin typeface="Arial" charset="0"/>
                <a:cs typeface="Arial" charset="0"/>
              </a:rPr>
              <a:t>í</a:t>
            </a:r>
            <a:r>
              <a:rPr lang="es-ES" altLang="en-US" sz="1800">
                <a:solidFill>
                  <a:srgbClr val="262626"/>
                </a:solidFill>
                <a:latin typeface="Arial" charset="0"/>
              </a:rPr>
              <a:t>, puede abrazar y besar a su beb</a:t>
            </a:r>
            <a:r>
              <a:rPr lang="es-ES" altLang="en-US" sz="1800">
                <a:solidFill>
                  <a:srgbClr val="262626"/>
                </a:solidFill>
              </a:rPr>
              <a:t>é</a:t>
            </a:r>
            <a:r>
              <a:rPr lang="es-ES" altLang="en-US" sz="1800">
                <a:solidFill>
                  <a:srgbClr val="262626"/>
                </a:solidFill>
                <a:latin typeface="Arial" charset="0"/>
              </a:rPr>
              <a:t> y a los miembros de su familia. No puede contagiar a los miembros de su familia de hepatitis B al abrazarlos y besarlos.</a:t>
            </a:r>
          </a:p>
          <a:p>
            <a:pPr marL="60325" indent="-60325" eaLnBrk="1" hangingPunct="1">
              <a:buFont typeface="Arial" charset="0"/>
              <a:buNone/>
            </a:pPr>
            <a:r>
              <a:rPr lang="es-ES" altLang="en-US" sz="1800">
                <a:solidFill>
                  <a:srgbClr val="262626"/>
                </a:solidFill>
                <a:latin typeface="Arial" charset="0"/>
              </a:rPr>
              <a:t>    </a:t>
            </a:r>
          </a:p>
          <a:p>
            <a:pPr marL="60325" indent="-60325" eaLnBrk="1" hangingPunct="1">
              <a:buFont typeface="Arial" charset="0"/>
              <a:buNone/>
            </a:pPr>
            <a:r>
              <a:rPr lang="es-ES" altLang="en-US" sz="1800">
                <a:solidFill>
                  <a:srgbClr val="262626"/>
                </a:solidFill>
                <a:latin typeface="Arial" charset="0"/>
              </a:rPr>
              <a:t>Y la hepatitis B no se transmite al toser o estornudar.</a:t>
            </a:r>
          </a:p>
        </p:txBody>
      </p:sp>
      <p:sp>
        <p:nvSpPr>
          <p:cNvPr id="21508" name="Text Placeholder 5"/>
          <p:cNvSpPr>
            <a:spLocks noGrp="1"/>
          </p:cNvSpPr>
          <p:nvPr>
            <p:ph type="body" sz="quarter" idx="4294967295"/>
          </p:nvPr>
        </p:nvSpPr>
        <p:spPr bwMode="auto">
          <a:xfrm>
            <a:off x="457200" y="5791200"/>
            <a:ext cx="822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>
              <a:buFont typeface="Arial" charset="0"/>
              <a:buNone/>
            </a:pPr>
            <a:r>
              <a:rPr lang="en-US" altLang="en-US" sz="1800"/>
              <a:t>21</a:t>
            </a:r>
          </a:p>
        </p:txBody>
      </p:sp>
      <p:pic>
        <p:nvPicPr>
          <p:cNvPr id="21509" name="Picture 6" descr="small_200356481-0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85800"/>
            <a:ext cx="3606800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9"/>
          <p:cNvSpPr>
            <a:spLocks noGrp="1"/>
          </p:cNvSpPr>
          <p:nvPr>
            <p:ph type="title" idx="4294967295"/>
          </p:nvPr>
        </p:nvSpPr>
        <p:spPr bwMode="auto">
          <a:xfrm>
            <a:off x="838200" y="501650"/>
            <a:ext cx="3465513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l" eaLnBrk="1" hangingPunct="1"/>
            <a:r>
              <a:rPr lang="es-ES" altLang="en-US" sz="2400" b="1">
                <a:solidFill>
                  <a:srgbClr val="0039A6"/>
                </a:solidFill>
              </a:rPr>
              <a:t>¿Cómo protejo a mi familia todos los días?</a:t>
            </a:r>
          </a:p>
        </p:txBody>
      </p:sp>
      <p:sp>
        <p:nvSpPr>
          <p:cNvPr id="22531" name="Text Placeholder 11"/>
          <p:cNvSpPr>
            <a:spLocks noGrp="1"/>
          </p:cNvSpPr>
          <p:nvPr>
            <p:ph type="body" sz="half" idx="4294967295"/>
          </p:nvPr>
        </p:nvSpPr>
        <p:spPr bwMode="auto">
          <a:xfrm>
            <a:off x="838200" y="1828800"/>
            <a:ext cx="3276600" cy="397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  <a:tabLst>
                <a:tab pos="111125" algn="l"/>
              </a:tabLst>
            </a:pPr>
            <a:r>
              <a:rPr lang="es-ES" altLang="en-US" sz="1800">
                <a:solidFill>
                  <a:srgbClr val="262626"/>
                </a:solidFill>
              </a:rPr>
              <a:t>Es importante que no exponga a su bebé ni a los miembros de su familia a ninguna cosa que pudiera tener su sangre.</a:t>
            </a:r>
          </a:p>
          <a:p>
            <a:pPr marL="0" indent="0" eaLnBrk="1" hangingPunct="1">
              <a:buFont typeface="Arial" charset="0"/>
              <a:buNone/>
              <a:tabLst>
                <a:tab pos="111125" algn="l"/>
              </a:tabLst>
            </a:pPr>
            <a:endParaRPr lang="es-ES" altLang="en-US" sz="1800">
              <a:solidFill>
                <a:srgbClr val="262626"/>
              </a:solidFill>
            </a:endParaRPr>
          </a:p>
          <a:p>
            <a:pPr marL="0" indent="0" eaLnBrk="1" hangingPunct="1">
              <a:buFont typeface="Arial" charset="0"/>
              <a:buNone/>
              <a:tabLst>
                <a:tab pos="111125" algn="l"/>
              </a:tabLst>
            </a:pPr>
            <a:r>
              <a:rPr lang="es-ES" altLang="en-US" sz="1800">
                <a:solidFill>
                  <a:srgbClr val="262626"/>
                </a:solidFill>
              </a:rPr>
              <a:t>No comparta cosas personales como navajas de rasurar, cortaúñas, cepillos de dientes o monitores de glucosa. Cubra sus cortadas y heridas mientras estén sanando.</a:t>
            </a:r>
          </a:p>
        </p:txBody>
      </p:sp>
      <p:sp>
        <p:nvSpPr>
          <p:cNvPr id="22532" name="Text Placeholder 5"/>
          <p:cNvSpPr>
            <a:spLocks noGrp="1"/>
          </p:cNvSpPr>
          <p:nvPr>
            <p:ph type="body" sz="quarter" idx="4294967295"/>
          </p:nvPr>
        </p:nvSpPr>
        <p:spPr bwMode="auto">
          <a:xfrm>
            <a:off x="457200" y="5791200"/>
            <a:ext cx="822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>
              <a:buFont typeface="Arial" charset="0"/>
              <a:buNone/>
            </a:pPr>
            <a:r>
              <a:rPr lang="en-US" altLang="en-US" sz="1800"/>
              <a:t>22</a:t>
            </a:r>
          </a:p>
        </p:txBody>
      </p:sp>
      <p:pic>
        <p:nvPicPr>
          <p:cNvPr id="22533" name="Picture 7" descr="8965178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6175"/>
            <a:ext cx="3744913" cy="4949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9"/>
          <p:cNvSpPr>
            <a:spLocks noGrp="1"/>
          </p:cNvSpPr>
          <p:nvPr>
            <p:ph type="title" idx="4294967295"/>
          </p:nvPr>
        </p:nvSpPr>
        <p:spPr bwMode="auto">
          <a:xfrm>
            <a:off x="850900" y="806450"/>
            <a:ext cx="44831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l" eaLnBrk="1" hangingPunct="1">
              <a:spcBef>
                <a:spcPct val="20000"/>
              </a:spcBef>
            </a:pPr>
            <a:r>
              <a:rPr lang="es-ES" altLang="en-US" sz="2400" b="1">
                <a:solidFill>
                  <a:srgbClr val="0039A6"/>
                </a:solidFill>
              </a:rPr>
              <a:t>¿Cómo puedo asegurarme de que mi familia está protegida?</a:t>
            </a:r>
          </a:p>
        </p:txBody>
      </p:sp>
      <p:sp>
        <p:nvSpPr>
          <p:cNvPr id="23555" name="Text Placeholder 11"/>
          <p:cNvSpPr>
            <a:spLocks noGrp="1"/>
          </p:cNvSpPr>
          <p:nvPr>
            <p:ph type="body" sz="half" idx="4294967295"/>
          </p:nvPr>
        </p:nvSpPr>
        <p:spPr bwMode="auto">
          <a:xfrm>
            <a:off x="533400" y="1887538"/>
            <a:ext cx="3048000" cy="397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 typeface="Arial" charset="0"/>
              <a:buNone/>
              <a:tabLst>
                <a:tab pos="111125" algn="l"/>
              </a:tabLst>
            </a:pPr>
            <a:r>
              <a:rPr lang="es-ES" altLang="en-US" sz="1800">
                <a:solidFill>
                  <a:srgbClr val="262626"/>
                </a:solidFill>
              </a:rPr>
              <a:t>Haga que </a:t>
            </a:r>
            <a:r>
              <a:rPr lang="es-ES" altLang="en-US" sz="1800" u="sng">
                <a:solidFill>
                  <a:srgbClr val="262626"/>
                </a:solidFill>
              </a:rPr>
              <a:t>todos</a:t>
            </a:r>
            <a:r>
              <a:rPr lang="es-ES" altLang="en-US" sz="1800">
                <a:solidFill>
                  <a:srgbClr val="262626"/>
                </a:solidFill>
              </a:rPr>
              <a:t> en su familia vayan al médico o a la clínica para hacerse una prueba.  </a:t>
            </a:r>
          </a:p>
          <a:p>
            <a:pPr marL="0" indent="0" eaLnBrk="1" hangingPunct="1">
              <a:buFont typeface="Arial" charset="0"/>
              <a:buNone/>
              <a:tabLst>
                <a:tab pos="111125" algn="l"/>
              </a:tabLst>
            </a:pPr>
            <a:endParaRPr lang="es-ES" altLang="en-US" sz="1800">
              <a:solidFill>
                <a:srgbClr val="262626"/>
              </a:solidFill>
            </a:endParaRPr>
          </a:p>
          <a:p>
            <a:pPr marL="0" indent="0" eaLnBrk="1" hangingPunct="1">
              <a:buFont typeface="Arial" charset="0"/>
              <a:buNone/>
              <a:tabLst>
                <a:tab pos="111125" algn="l"/>
              </a:tabLst>
            </a:pPr>
            <a:r>
              <a:rPr lang="es-ES" altLang="en-US" sz="1800">
                <a:solidFill>
                  <a:srgbClr val="262626"/>
                </a:solidFill>
              </a:rPr>
              <a:t>Esto incluye al padre del bebé.  Hacerles pruebas a los miembros de su familia ayuda a saber si tienen hepatitis B. Si no tienen, su médico hablará con ellos acerca de la vacuna contra la hepatitis B.</a:t>
            </a:r>
          </a:p>
        </p:txBody>
      </p:sp>
      <p:sp>
        <p:nvSpPr>
          <p:cNvPr id="23556" name="Text Placeholder 5"/>
          <p:cNvSpPr>
            <a:spLocks noGrp="1"/>
          </p:cNvSpPr>
          <p:nvPr>
            <p:ph type="body" sz="quarter" idx="4294967295"/>
          </p:nvPr>
        </p:nvSpPr>
        <p:spPr bwMode="auto">
          <a:xfrm>
            <a:off x="457200" y="5791200"/>
            <a:ext cx="822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>
              <a:buFont typeface="Arial" charset="0"/>
              <a:buNone/>
            </a:pPr>
            <a:r>
              <a:rPr lang="en-US" altLang="en-US" sz="1800"/>
              <a:t>23</a:t>
            </a:r>
          </a:p>
        </p:txBody>
      </p:sp>
      <p:pic>
        <p:nvPicPr>
          <p:cNvPr id="23557" name="Picture 7" descr="806116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0" y="1981200"/>
            <a:ext cx="4972050" cy="3309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9"/>
          <p:cNvSpPr>
            <a:spLocks noGrp="1"/>
          </p:cNvSpPr>
          <p:nvPr>
            <p:ph type="title" idx="4294967295"/>
          </p:nvPr>
        </p:nvSpPr>
        <p:spPr bwMode="auto">
          <a:xfrm>
            <a:off x="801688" y="501650"/>
            <a:ext cx="3008312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l" eaLnBrk="1" hangingPunct="1"/>
            <a:r>
              <a:rPr lang="es-ES" altLang="en-US" sz="2800" b="1">
                <a:solidFill>
                  <a:srgbClr val="0039A6"/>
                </a:solidFill>
              </a:rPr>
              <a:t>¡Su bebé cuenta con usted!</a:t>
            </a:r>
          </a:p>
        </p:txBody>
      </p:sp>
      <p:sp>
        <p:nvSpPr>
          <p:cNvPr id="24579" name="Text Placeholder 11"/>
          <p:cNvSpPr>
            <a:spLocks noGrp="1"/>
          </p:cNvSpPr>
          <p:nvPr>
            <p:ph type="body" sz="half" idx="4294967295"/>
          </p:nvPr>
        </p:nvSpPr>
        <p:spPr bwMode="auto">
          <a:xfrm>
            <a:off x="381000" y="1887538"/>
            <a:ext cx="3733800" cy="397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 typeface="Arial" charset="0"/>
              <a:buNone/>
              <a:tabLst>
                <a:tab pos="111125" algn="l"/>
              </a:tabLst>
            </a:pPr>
            <a:r>
              <a:rPr lang="es-ES" altLang="en-US" sz="1800">
                <a:solidFill>
                  <a:srgbClr val="262626"/>
                </a:solidFill>
              </a:rPr>
              <a:t>¡Asegúrese de llevar a su bebé a que le pongan toda la serie de vacunas contra la hepatitis B y que le 	hagan análisis de sangre de seguimiento para garantizar que esté protegido contra la infección de la hepatitis B!</a:t>
            </a:r>
          </a:p>
          <a:p>
            <a:pPr marL="0" indent="0" eaLnBrk="1" hangingPunct="1">
              <a:buFont typeface="Arial" charset="0"/>
              <a:buNone/>
              <a:tabLst>
                <a:tab pos="111125" algn="l"/>
              </a:tabLst>
            </a:pPr>
            <a:endParaRPr lang="es-ES" altLang="en-US" sz="1800">
              <a:solidFill>
                <a:srgbClr val="262626"/>
              </a:solidFill>
            </a:endParaRPr>
          </a:p>
          <a:p>
            <a:pPr marL="0" indent="0" eaLnBrk="1" hangingPunct="1">
              <a:buFont typeface="Arial" charset="0"/>
              <a:buNone/>
              <a:tabLst>
                <a:tab pos="111125" algn="l"/>
              </a:tabLst>
            </a:pPr>
            <a:r>
              <a:rPr lang="es-ES" altLang="en-US" sz="1800">
                <a:solidFill>
                  <a:srgbClr val="262626"/>
                </a:solidFill>
              </a:rPr>
              <a:t>¿Otras preguntas?</a:t>
            </a:r>
          </a:p>
        </p:txBody>
      </p:sp>
      <p:sp>
        <p:nvSpPr>
          <p:cNvPr id="24580" name="Text Placeholder 5"/>
          <p:cNvSpPr>
            <a:spLocks noGrp="1"/>
          </p:cNvSpPr>
          <p:nvPr>
            <p:ph type="body" sz="quarter" idx="4294967295"/>
          </p:nvPr>
        </p:nvSpPr>
        <p:spPr bwMode="auto">
          <a:xfrm>
            <a:off x="457200" y="5791200"/>
            <a:ext cx="822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>
              <a:buFont typeface="Arial" charset="0"/>
              <a:buNone/>
            </a:pPr>
            <a:r>
              <a:rPr lang="en-US" altLang="en-US" sz="1800"/>
              <a:t>24</a:t>
            </a:r>
          </a:p>
        </p:txBody>
      </p:sp>
      <p:pic>
        <p:nvPicPr>
          <p:cNvPr id="24581" name="Picture 6" descr="7818049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5400"/>
            <a:ext cx="2841625" cy="4248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7" descr="babygir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81400"/>
            <a:ext cx="2667000" cy="2219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13" descr="small_8680081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6" t="27692" r="16489" b="44617"/>
          <a:stretch>
            <a:fillRect/>
          </a:stretch>
        </p:blipFill>
        <p:spPr bwMode="auto">
          <a:xfrm>
            <a:off x="4800600" y="4572000"/>
            <a:ext cx="1770063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2" descr="C:\Documents and Settings\rxc1\Local Settings\Temporary Internet Files\Content.IE5\4ZE4A5CK\MP900178469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91000"/>
            <a:ext cx="1371600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438400"/>
            <a:ext cx="1397000" cy="19431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2286000" y="6281738"/>
            <a:ext cx="51054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s-ES" altLang="en-US" sz="1000">
                <a:solidFill>
                  <a:srgbClr val="FFFFFF"/>
                </a:solidFill>
              </a:rPr>
              <a:t>Centros para el Control y la Prevención de Enfermedades</a:t>
            </a:r>
            <a:endParaRPr lang="es-ES" altLang="en-US" sz="1000">
              <a:solidFill>
                <a:schemeClr val="bg1"/>
              </a:solidFill>
            </a:endParaRPr>
          </a:p>
        </p:txBody>
      </p:sp>
      <p:sp>
        <p:nvSpPr>
          <p:cNvPr id="25603" name="Text Placeholder 3"/>
          <p:cNvSpPr>
            <a:spLocks noGrp="1"/>
          </p:cNvSpPr>
          <p:nvPr>
            <p:ph type="body" sz="quarter" idx="4294967295"/>
          </p:nvPr>
        </p:nvSpPr>
        <p:spPr bwMode="auto">
          <a:xfrm>
            <a:off x="2286000" y="6473825"/>
            <a:ext cx="5105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s-ES" altLang="en-US" sz="1000">
                <a:solidFill>
                  <a:srgbClr val="FFFFFF"/>
                </a:solidFill>
              </a:rPr>
              <a:t> </a:t>
            </a:r>
          </a:p>
          <a:p>
            <a:pPr eaLnBrk="1" hangingPunct="1">
              <a:buFont typeface="Arial" charset="0"/>
              <a:buNone/>
            </a:pPr>
            <a:endParaRPr lang="es-ES" altLang="en-US" sz="1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Placeholder 11"/>
          <p:cNvSpPr>
            <a:spLocks noGrp="1"/>
          </p:cNvSpPr>
          <p:nvPr>
            <p:ph type="body" sz="half" idx="4294967295"/>
          </p:nvPr>
        </p:nvSpPr>
        <p:spPr bwMode="auto">
          <a:xfrm>
            <a:off x="914400" y="1735138"/>
            <a:ext cx="3124200" cy="397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s-ES" altLang="en-US" sz="1800">
                <a:solidFill>
                  <a:srgbClr val="262626"/>
                </a:solidFill>
              </a:rPr>
              <a:t>La hepatitis B es una enfermedad grave muy común en muchos países. Alrededor de 350 millones de personas en el mundo y más de un millón de personas en los EE. UU. tienen hepatitis B. A diferencia de otras enfermedades graves, muchas personas pueden tener hepatitis B y no </a:t>
            </a:r>
            <a:r>
              <a:rPr lang="es-ES" altLang="en-US" sz="1800" u="sng">
                <a:solidFill>
                  <a:srgbClr val="262626"/>
                </a:solidFill>
              </a:rPr>
              <a:t>sentirse enfermas</a:t>
            </a:r>
            <a:r>
              <a:rPr lang="es-ES" altLang="en-US" sz="1800">
                <a:solidFill>
                  <a:srgbClr val="262626"/>
                </a:solidFill>
              </a:rPr>
              <a:t>.</a:t>
            </a:r>
          </a:p>
        </p:txBody>
      </p:sp>
      <p:sp>
        <p:nvSpPr>
          <p:cNvPr id="4099" name="Title 3"/>
          <p:cNvSpPr txBox="1">
            <a:spLocks/>
          </p:cNvSpPr>
          <p:nvPr/>
        </p:nvSpPr>
        <p:spPr bwMode="auto">
          <a:xfrm>
            <a:off x="812800" y="655638"/>
            <a:ext cx="34544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n-US" sz="2400" b="1">
                <a:solidFill>
                  <a:srgbClr val="0039A6"/>
                </a:solidFill>
                <a:latin typeface="Myriad Web Pro"/>
              </a:rPr>
              <a:t>¿Qué es la hepatitis B?</a:t>
            </a:r>
          </a:p>
        </p:txBody>
      </p:sp>
      <p:pic>
        <p:nvPicPr>
          <p:cNvPr id="4100" name="Picture 12" descr="MPj0438475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3654425" cy="3475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Placeholder 5"/>
          <p:cNvSpPr>
            <a:spLocks noGrp="1"/>
          </p:cNvSpPr>
          <p:nvPr>
            <p:ph type="body" sz="quarter" idx="4294967295"/>
          </p:nvPr>
        </p:nvSpPr>
        <p:spPr bwMode="auto">
          <a:xfrm>
            <a:off x="457200" y="5791200"/>
            <a:ext cx="822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>
              <a:buFont typeface="Arial" charset="0"/>
              <a:buNone/>
            </a:pPr>
            <a:r>
              <a:rPr lang="en-US" altLang="en-US" sz="1800"/>
              <a:t>3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9"/>
          <p:cNvSpPr>
            <a:spLocks noGrp="1"/>
          </p:cNvSpPr>
          <p:nvPr>
            <p:ph type="title" idx="4294967295"/>
          </p:nvPr>
        </p:nvSpPr>
        <p:spPr bwMode="auto">
          <a:xfrm>
            <a:off x="825500" y="577850"/>
            <a:ext cx="685800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l" eaLnBrk="1" hangingPunct="1"/>
            <a:r>
              <a:rPr lang="es-ES" altLang="en-US" sz="2400" b="1">
                <a:solidFill>
                  <a:srgbClr val="0039A6"/>
                </a:solidFill>
              </a:rPr>
              <a:t>¿Qué provoca la hepatitis B?</a:t>
            </a:r>
          </a:p>
        </p:txBody>
      </p:sp>
      <p:sp>
        <p:nvSpPr>
          <p:cNvPr id="5123" name="Text Placeholder 11"/>
          <p:cNvSpPr>
            <a:spLocks noGrp="1"/>
          </p:cNvSpPr>
          <p:nvPr>
            <p:ph type="body" sz="half" idx="4294967295"/>
          </p:nvPr>
        </p:nvSpPr>
        <p:spPr bwMode="auto">
          <a:xfrm>
            <a:off x="914400" y="1600200"/>
            <a:ext cx="3200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s-ES" altLang="en-US" sz="1800">
                <a:solidFill>
                  <a:srgbClr val="262626"/>
                </a:solidFill>
              </a:rPr>
              <a:t>La hepatitis B es provocada por un virus que infecta el hígado de la persona. </a:t>
            </a:r>
            <a:br>
              <a:rPr lang="es-ES" altLang="en-US" sz="1800">
                <a:solidFill>
                  <a:srgbClr val="262626"/>
                </a:solidFill>
              </a:rPr>
            </a:br>
            <a:r>
              <a:rPr lang="es-ES" altLang="en-US" sz="1800">
                <a:solidFill>
                  <a:srgbClr val="262626"/>
                </a:solidFill>
              </a:rPr>
              <a:t>Un virus es un germen que es demasiado pequeño como para verse, pero puede causar enfermedades. Existen muchos tipos diferentes de virus. El virus de la hepatitis B es un virus que puede permanecer en el cuerpo de una persona durante toda su vida y causar problemas graves en el hígado.</a:t>
            </a:r>
          </a:p>
        </p:txBody>
      </p:sp>
      <p:sp>
        <p:nvSpPr>
          <p:cNvPr id="5124" name="Text Placeholder 5"/>
          <p:cNvSpPr>
            <a:spLocks noGrp="1"/>
          </p:cNvSpPr>
          <p:nvPr>
            <p:ph type="body" sz="quarter" idx="4294967295"/>
          </p:nvPr>
        </p:nvSpPr>
        <p:spPr bwMode="auto">
          <a:xfrm>
            <a:off x="457200" y="5791200"/>
            <a:ext cx="822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>
              <a:buFont typeface="Arial" charset="0"/>
              <a:buNone/>
            </a:pPr>
            <a:r>
              <a:rPr lang="en-US" altLang="en-US" sz="1800"/>
              <a:t>4</a:t>
            </a:r>
          </a:p>
        </p:txBody>
      </p:sp>
      <p:pic>
        <p:nvPicPr>
          <p:cNvPr id="5125" name="Picture 6" descr="3218232-504x756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76600"/>
            <a:ext cx="4191000" cy="276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9"/>
          <p:cNvSpPr>
            <a:spLocks noGrp="1"/>
          </p:cNvSpPr>
          <p:nvPr>
            <p:ph type="title" idx="4294967295"/>
          </p:nvPr>
        </p:nvSpPr>
        <p:spPr bwMode="auto">
          <a:xfrm>
            <a:off x="812800" y="577850"/>
            <a:ext cx="368300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l" eaLnBrk="1" hangingPunct="1"/>
            <a:r>
              <a:rPr lang="es-ES" altLang="en-US" sz="2400" b="1">
                <a:solidFill>
                  <a:srgbClr val="0039A6"/>
                </a:solidFill>
              </a:rPr>
              <a:t>El hígado y la salud</a:t>
            </a:r>
          </a:p>
        </p:txBody>
      </p:sp>
      <p:sp>
        <p:nvSpPr>
          <p:cNvPr id="6147" name="Text Placeholder 11"/>
          <p:cNvSpPr>
            <a:spLocks noGrp="1"/>
          </p:cNvSpPr>
          <p:nvPr>
            <p:ph type="body" sz="half" idx="4294967295"/>
          </p:nvPr>
        </p:nvSpPr>
        <p:spPr bwMode="auto">
          <a:xfrm>
            <a:off x="649288" y="1447800"/>
            <a:ext cx="2703512" cy="397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s-ES" altLang="en-US" sz="1800">
                <a:solidFill>
                  <a:srgbClr val="262626"/>
                </a:solidFill>
                <a:latin typeface="Myriad Pro" pitchFamily="34" charset="0"/>
                <a:ea typeface="Calibri" pitchFamily="34" charset="0"/>
                <a:cs typeface="Calibri" pitchFamily="34" charset="0"/>
              </a:rPr>
              <a:t>El h</a:t>
            </a:r>
            <a:r>
              <a:rPr lang="es-ES" altLang="en-US" sz="1800">
                <a:solidFill>
                  <a:srgbClr val="262626"/>
                </a:solidFill>
                <a:ea typeface="Calibri" pitchFamily="34" charset="0"/>
                <a:cs typeface="Calibri" pitchFamily="34" charset="0"/>
              </a:rPr>
              <a:t>í</a:t>
            </a:r>
            <a:r>
              <a:rPr lang="es-ES" altLang="en-US" sz="1800">
                <a:solidFill>
                  <a:srgbClr val="262626"/>
                </a:solidFill>
                <a:latin typeface="Myriad Pro" pitchFamily="34" charset="0"/>
                <a:ea typeface="Calibri" pitchFamily="34" charset="0"/>
                <a:cs typeface="Calibri" pitchFamily="34" charset="0"/>
              </a:rPr>
              <a:t>gado ayuda al cuerpo a digerir los alimentos que come y a almacenar energ</a:t>
            </a:r>
            <a:r>
              <a:rPr lang="es-ES" altLang="en-US" sz="1800">
                <a:solidFill>
                  <a:srgbClr val="262626"/>
                </a:solidFill>
                <a:ea typeface="Calibri" pitchFamily="34" charset="0"/>
                <a:cs typeface="Calibri" pitchFamily="34" charset="0"/>
              </a:rPr>
              <a:t>í</a:t>
            </a:r>
            <a:r>
              <a:rPr lang="es-ES" altLang="en-US" sz="1800">
                <a:solidFill>
                  <a:srgbClr val="262626"/>
                </a:solidFill>
                <a:latin typeface="Myriad Pro" pitchFamily="34" charset="0"/>
                <a:ea typeface="Calibri" pitchFamily="34" charset="0"/>
                <a:cs typeface="Calibri" pitchFamily="34" charset="0"/>
              </a:rPr>
              <a:t>a. Tambi</a:t>
            </a:r>
            <a:r>
              <a:rPr lang="es-ES" altLang="en-US" sz="1800">
                <a:solidFill>
                  <a:srgbClr val="262626"/>
                </a:solidFill>
                <a:ea typeface="Calibri" pitchFamily="34" charset="0"/>
                <a:cs typeface="Calibri" pitchFamily="34" charset="0"/>
              </a:rPr>
              <a:t>é</a:t>
            </a:r>
            <a:r>
              <a:rPr lang="es-ES" altLang="en-US" sz="1800">
                <a:solidFill>
                  <a:srgbClr val="262626"/>
                </a:solidFill>
                <a:latin typeface="Myriad Pro" pitchFamily="34" charset="0"/>
                <a:ea typeface="Calibri" pitchFamily="34" charset="0"/>
                <a:cs typeface="Calibri" pitchFamily="34" charset="0"/>
              </a:rPr>
              <a:t>n ayuda al cuerpo a limpiar las toxinas de la sangre. </a:t>
            </a:r>
          </a:p>
          <a:p>
            <a:pPr marL="0" indent="0" eaLnBrk="1" hangingPunct="1">
              <a:buFont typeface="Arial" charset="0"/>
              <a:buNone/>
            </a:pPr>
            <a:endParaRPr lang="es-ES" altLang="en-US" sz="1800">
              <a:solidFill>
                <a:srgbClr val="262626"/>
              </a:solidFill>
              <a:ea typeface="Calibri" pitchFamily="34" charset="0"/>
              <a:cs typeface="Calibri" pitchFamily="34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s-ES" altLang="en-US" sz="1800">
                <a:solidFill>
                  <a:srgbClr val="262626"/>
                </a:solidFill>
                <a:ea typeface="Calibri" pitchFamily="34" charset="0"/>
                <a:cs typeface="Calibri" pitchFamily="34" charset="0"/>
              </a:rPr>
              <a:t>Con el tiempo, el virus de la hepatitis B puede causar daños al hígado.  Cuando el hígado se daña, no hace su trabajo.  Esto puede causar problemas graves de salud.</a:t>
            </a:r>
          </a:p>
          <a:p>
            <a:pPr marL="0" indent="0" eaLnBrk="1" hangingPunct="1">
              <a:buFont typeface="Arial" charset="0"/>
              <a:buNone/>
            </a:pPr>
            <a:endParaRPr lang="es-ES" altLang="en-US" sz="1800">
              <a:solidFill>
                <a:srgbClr val="262626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6148" name="Text Placeholder 5"/>
          <p:cNvSpPr>
            <a:spLocks noGrp="1"/>
          </p:cNvSpPr>
          <p:nvPr>
            <p:ph type="body" sz="quarter" idx="4294967295"/>
          </p:nvPr>
        </p:nvSpPr>
        <p:spPr bwMode="auto">
          <a:xfrm>
            <a:off x="457200" y="5791200"/>
            <a:ext cx="822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>
              <a:buFont typeface="Arial" charset="0"/>
              <a:buNone/>
            </a:pPr>
            <a:r>
              <a:rPr lang="en-US" altLang="en-US" sz="1800"/>
              <a:t>5</a:t>
            </a:r>
          </a:p>
        </p:txBody>
      </p:sp>
      <p:pic>
        <p:nvPicPr>
          <p:cNvPr id="6149" name="Picture 4" descr="784583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00200"/>
            <a:ext cx="4895850" cy="325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9"/>
          <p:cNvSpPr>
            <a:spLocks noGrp="1"/>
          </p:cNvSpPr>
          <p:nvPr>
            <p:ph type="title" idx="4294967295"/>
          </p:nvPr>
        </p:nvSpPr>
        <p:spPr bwMode="auto">
          <a:xfrm>
            <a:off x="825500" y="577850"/>
            <a:ext cx="4051300" cy="79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l" eaLnBrk="1" hangingPunct="1"/>
            <a:r>
              <a:rPr lang="es-ES" altLang="en-US" sz="2400" b="1">
                <a:solidFill>
                  <a:srgbClr val="0039A6"/>
                </a:solidFill>
              </a:rPr>
              <a:t>¿Cómo sabe una mujer si tiene hepatitis B?</a:t>
            </a:r>
          </a:p>
        </p:txBody>
      </p:sp>
      <p:sp>
        <p:nvSpPr>
          <p:cNvPr id="7171" name="Text Placeholder 11"/>
          <p:cNvSpPr>
            <a:spLocks noGrp="1"/>
          </p:cNvSpPr>
          <p:nvPr>
            <p:ph type="body" sz="half" idx="4294967295"/>
          </p:nvPr>
        </p:nvSpPr>
        <p:spPr bwMode="auto">
          <a:xfrm>
            <a:off x="838200" y="1811338"/>
            <a:ext cx="2779713" cy="397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s-ES" altLang="en-US" sz="1800">
                <a:solidFill>
                  <a:srgbClr val="262626"/>
                </a:solidFill>
              </a:rPr>
              <a:t>Todas las mujeres embarazadas se deben hacer pruebas de sangre para  saber si tienen </a:t>
            </a:r>
            <a:br>
              <a:rPr lang="es-ES" altLang="en-US" sz="1800">
                <a:solidFill>
                  <a:srgbClr val="262626"/>
                </a:solidFill>
              </a:rPr>
            </a:br>
            <a:r>
              <a:rPr lang="es-ES" altLang="en-US" sz="1800">
                <a:solidFill>
                  <a:srgbClr val="262626"/>
                </a:solidFill>
              </a:rPr>
              <a:t>hepatitis B.  </a:t>
            </a:r>
          </a:p>
          <a:p>
            <a:pPr marL="0" indent="0" eaLnBrk="1" hangingPunct="1">
              <a:buFont typeface="Arial" charset="0"/>
              <a:buNone/>
            </a:pPr>
            <a:r>
              <a:rPr lang="es-ES" altLang="en-US" sz="1800">
                <a:solidFill>
                  <a:srgbClr val="262626"/>
                </a:solidFill>
              </a:rPr>
              <a:t>Si una mujer no ha visto a un médico antes de tener a su bebé, le harán la prueba en el hospital.  </a:t>
            </a:r>
          </a:p>
        </p:txBody>
      </p:sp>
      <p:sp>
        <p:nvSpPr>
          <p:cNvPr id="7172" name="Text Placeholder 5"/>
          <p:cNvSpPr>
            <a:spLocks noGrp="1"/>
          </p:cNvSpPr>
          <p:nvPr>
            <p:ph type="body" sz="quarter" idx="4294967295"/>
          </p:nvPr>
        </p:nvSpPr>
        <p:spPr bwMode="auto">
          <a:xfrm>
            <a:off x="457200" y="5791200"/>
            <a:ext cx="822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>
              <a:buFont typeface="Arial" charset="0"/>
              <a:buNone/>
            </a:pPr>
            <a:r>
              <a:rPr lang="en-US" altLang="en-US" sz="1800"/>
              <a:t>6</a:t>
            </a:r>
          </a:p>
        </p:txBody>
      </p:sp>
      <p:pic>
        <p:nvPicPr>
          <p:cNvPr id="7173" name="Picture 4" descr="AA0438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76400"/>
            <a:ext cx="1952625" cy="1971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7" descr="8061936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38200"/>
            <a:ext cx="1520825" cy="2284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8" descr="stk25191nw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3657600"/>
            <a:ext cx="1631950" cy="2471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10" descr="8311569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76600"/>
            <a:ext cx="1573213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12" descr="7676503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133600"/>
            <a:ext cx="1822450" cy="2741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9"/>
          <p:cNvSpPr>
            <a:spLocks noGrp="1"/>
          </p:cNvSpPr>
          <p:nvPr>
            <p:ph type="title" idx="4294967295"/>
          </p:nvPr>
        </p:nvSpPr>
        <p:spPr bwMode="auto">
          <a:xfrm>
            <a:off x="801688" y="806450"/>
            <a:ext cx="3313112" cy="79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l" eaLnBrk="1" hangingPunct="1"/>
            <a:r>
              <a:rPr lang="es-ES" altLang="en-US" sz="2400" b="1">
                <a:solidFill>
                  <a:srgbClr val="0039A6"/>
                </a:solidFill>
              </a:rPr>
              <a:t>¿Por qué se le hacen pruebas de hepatitis B a las mujeres?</a:t>
            </a:r>
          </a:p>
        </p:txBody>
      </p:sp>
      <p:sp>
        <p:nvSpPr>
          <p:cNvPr id="8195" name="Text Placeholder 11"/>
          <p:cNvSpPr>
            <a:spLocks noGrp="1"/>
          </p:cNvSpPr>
          <p:nvPr>
            <p:ph type="body" sz="half" idx="4294967295"/>
          </p:nvPr>
        </p:nvSpPr>
        <p:spPr bwMode="auto">
          <a:xfrm>
            <a:off x="838200" y="1752600"/>
            <a:ext cx="2971800" cy="397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s-ES" altLang="en-US" sz="1800">
                <a:solidFill>
                  <a:srgbClr val="262626"/>
                </a:solidFill>
              </a:rPr>
              <a:t>A las mujeres se les hacen pruebas de hepatitis B porque  esta es una enfermedad grave que puede afectar tanto a la madre como al bebé.</a:t>
            </a:r>
          </a:p>
          <a:p>
            <a:pPr marL="0" indent="0" eaLnBrk="1" hangingPunct="1">
              <a:buFont typeface="Arial" charset="0"/>
              <a:buNone/>
            </a:pPr>
            <a:endParaRPr lang="es-ES" altLang="en-US" sz="1800">
              <a:solidFill>
                <a:srgbClr val="262626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s-ES" altLang="en-US" sz="1800">
                <a:solidFill>
                  <a:srgbClr val="262626"/>
                </a:solidFill>
              </a:rPr>
              <a:t>Una mujer con hepatitis B le puede contagiar el virus a su bebé durante el nacimiento. </a:t>
            </a:r>
          </a:p>
          <a:p>
            <a:pPr marL="0" indent="0" eaLnBrk="1" hangingPunct="1">
              <a:buFont typeface="Arial" charset="0"/>
              <a:buNone/>
            </a:pPr>
            <a:r>
              <a:rPr lang="es-ES" altLang="en-US" sz="1800">
                <a:solidFill>
                  <a:srgbClr val="262626"/>
                </a:solidFill>
              </a:rPr>
              <a:t>Esto puede suceder tanto si tiene un parto vaginal como una cesárea.</a:t>
            </a:r>
          </a:p>
        </p:txBody>
      </p:sp>
      <p:sp>
        <p:nvSpPr>
          <p:cNvPr id="8196" name="Text Placeholder 5"/>
          <p:cNvSpPr>
            <a:spLocks noGrp="1"/>
          </p:cNvSpPr>
          <p:nvPr>
            <p:ph type="body" sz="quarter" idx="4294967295"/>
          </p:nvPr>
        </p:nvSpPr>
        <p:spPr bwMode="auto">
          <a:xfrm>
            <a:off x="457200" y="5791200"/>
            <a:ext cx="822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>
              <a:buFont typeface="Arial" charset="0"/>
              <a:buNone/>
            </a:pPr>
            <a:r>
              <a:rPr lang="en-US" altLang="en-US" sz="1800"/>
              <a:t>7</a:t>
            </a:r>
          </a:p>
        </p:txBody>
      </p:sp>
      <p:pic>
        <p:nvPicPr>
          <p:cNvPr id="8197" name="Picture 6" descr="small_8654653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"/>
            <a:ext cx="3657600" cy="549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9"/>
          <p:cNvSpPr>
            <a:spLocks noGrp="1"/>
          </p:cNvSpPr>
          <p:nvPr>
            <p:ph type="title" idx="4294967295"/>
          </p:nvPr>
        </p:nvSpPr>
        <p:spPr bwMode="auto">
          <a:xfrm>
            <a:off x="800100" y="1035050"/>
            <a:ext cx="4610100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l" eaLnBrk="1" hangingPunct="1"/>
            <a:r>
              <a:rPr lang="es-ES" altLang="en-US" sz="2400" b="1">
                <a:solidFill>
                  <a:srgbClr val="0039A6"/>
                </a:solidFill>
              </a:rPr>
              <a:t>¿Cómo pueden los médicos evitar que los bebés se contagien de hepatitis B?</a:t>
            </a:r>
          </a:p>
        </p:txBody>
      </p:sp>
      <p:sp>
        <p:nvSpPr>
          <p:cNvPr id="9219" name="Text Placeholder 11"/>
          <p:cNvSpPr>
            <a:spLocks noGrp="1"/>
          </p:cNvSpPr>
          <p:nvPr>
            <p:ph type="body" sz="half" idx="4294967295"/>
          </p:nvPr>
        </p:nvSpPr>
        <p:spPr bwMode="auto">
          <a:xfrm>
            <a:off x="838200" y="1811338"/>
            <a:ext cx="3810000" cy="397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s-ES" altLang="en-US" sz="1800">
                <a:solidFill>
                  <a:srgbClr val="262626"/>
                </a:solidFill>
              </a:rPr>
              <a:t>A todos los bebés en los Estados Unidos se les ponen inyecciones, o vacunas, para prevenir la hepatitis B. Cuando una mujer tiene hepatitis B, su bebé recibe dos inyecciones poco después de nacer.  Una es la vacuna contra la hepatitis B y la otra se llama HBIG. Estas inyecciones detienen el virus que causa la infección al momento del nacimiento.  </a:t>
            </a:r>
          </a:p>
        </p:txBody>
      </p:sp>
      <p:pic>
        <p:nvPicPr>
          <p:cNvPr id="9220" name="Picture 6" descr="stk25212nw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95600"/>
            <a:ext cx="4071938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Placeholder 5"/>
          <p:cNvSpPr>
            <a:spLocks noGrp="1"/>
          </p:cNvSpPr>
          <p:nvPr>
            <p:ph type="body" sz="quarter" idx="4294967295"/>
          </p:nvPr>
        </p:nvSpPr>
        <p:spPr bwMode="auto">
          <a:xfrm>
            <a:off x="457200" y="5791200"/>
            <a:ext cx="822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>
              <a:buFont typeface="Arial" charset="0"/>
              <a:buNone/>
            </a:pPr>
            <a:r>
              <a:rPr lang="en-US" altLang="en-US" sz="1800"/>
              <a:t>8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9"/>
          <p:cNvSpPr>
            <a:spLocks noGrp="1"/>
          </p:cNvSpPr>
          <p:nvPr>
            <p:ph type="title" idx="4294967295"/>
          </p:nvPr>
        </p:nvSpPr>
        <p:spPr bwMode="auto">
          <a:xfrm>
            <a:off x="801688" y="577850"/>
            <a:ext cx="3770312" cy="8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l" eaLnBrk="1" hangingPunct="1"/>
            <a:r>
              <a:rPr lang="es-ES" altLang="en-US" sz="2400" b="1">
                <a:solidFill>
                  <a:srgbClr val="0039A6"/>
                </a:solidFill>
              </a:rPr>
              <a:t>¿Qué es la vacuna contra la hepatitis B?</a:t>
            </a:r>
          </a:p>
        </p:txBody>
      </p:sp>
      <p:sp>
        <p:nvSpPr>
          <p:cNvPr id="10243" name="Text Placeholder 11"/>
          <p:cNvSpPr>
            <a:spLocks noGrp="1"/>
          </p:cNvSpPr>
          <p:nvPr>
            <p:ph type="body" sz="half" idx="4294967295"/>
          </p:nvPr>
        </p:nvSpPr>
        <p:spPr bwMode="auto">
          <a:xfrm>
            <a:off x="762000" y="1887538"/>
            <a:ext cx="6858000" cy="85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s-ES" altLang="en-US" sz="1800">
                <a:solidFill>
                  <a:srgbClr val="262626"/>
                </a:solidFill>
              </a:rPr>
              <a:t>La vacuna contra la hepatitis B ayuda a su bebé a combatir esta enfermedad durante toda su vida.</a:t>
            </a:r>
          </a:p>
        </p:txBody>
      </p:sp>
      <p:sp>
        <p:nvSpPr>
          <p:cNvPr id="10244" name="Text Placeholder 5"/>
          <p:cNvSpPr>
            <a:spLocks noGrp="1"/>
          </p:cNvSpPr>
          <p:nvPr>
            <p:ph type="body" sz="quarter" idx="4294967295"/>
          </p:nvPr>
        </p:nvSpPr>
        <p:spPr bwMode="auto">
          <a:xfrm>
            <a:off x="457200" y="5791200"/>
            <a:ext cx="822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>
              <a:buFont typeface="Arial" charset="0"/>
              <a:buNone/>
            </a:pPr>
            <a:r>
              <a:rPr lang="en-US" altLang="en-US" sz="1800"/>
              <a:t>9</a:t>
            </a:r>
          </a:p>
        </p:txBody>
      </p:sp>
      <p:pic>
        <p:nvPicPr>
          <p:cNvPr id="10245" name="Picture 6" descr="8775434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95600"/>
            <a:ext cx="1905000" cy="2855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7" descr="200067418-0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267200"/>
            <a:ext cx="2182813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4" descr="8040365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19400"/>
            <a:ext cx="1774825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8770420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70400"/>
            <a:ext cx="2514600" cy="1671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CHHSTP_PPT_light(">
  <a:themeElements>
    <a:clrScheme name="NCHHSTP_PPT_light( 1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39A6"/>
      </a:accent1>
      <a:accent2>
        <a:srgbClr val="007D57"/>
      </a:accent2>
      <a:accent3>
        <a:srgbClr val="FFFFFF"/>
      </a:accent3>
      <a:accent4>
        <a:srgbClr val="002F8D"/>
      </a:accent4>
      <a:accent5>
        <a:srgbClr val="AAAED0"/>
      </a:accent5>
      <a:accent6>
        <a:srgbClr val="00714E"/>
      </a:accent6>
      <a:hlink>
        <a:srgbClr val="002060"/>
      </a:hlink>
      <a:folHlink>
        <a:srgbClr val="0053F2"/>
      </a:folHlink>
    </a:clrScheme>
    <a:fontScheme name="NCHHSTP_PPT_light(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CHHSTP_PPT_light( 1">
        <a:dk1>
          <a:srgbClr val="0039A6"/>
        </a:dk1>
        <a:lt1>
          <a:srgbClr val="FFFFFF"/>
        </a:lt1>
        <a:dk2>
          <a:srgbClr val="3077FF"/>
        </a:dk2>
        <a:lt2>
          <a:srgbClr val="4B4B4B"/>
        </a:lt2>
        <a:accent1>
          <a:srgbClr val="0039A6"/>
        </a:accent1>
        <a:accent2>
          <a:srgbClr val="007D57"/>
        </a:accent2>
        <a:accent3>
          <a:srgbClr val="FFFFFF"/>
        </a:accent3>
        <a:accent4>
          <a:srgbClr val="002F8D"/>
        </a:accent4>
        <a:accent5>
          <a:srgbClr val="AAAED0"/>
        </a:accent5>
        <a:accent6>
          <a:srgbClr val="00714E"/>
        </a:accent6>
        <a:hlink>
          <a:srgbClr val="002060"/>
        </a:hlink>
        <a:folHlink>
          <a:srgbClr val="0053F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CHHSTP_PPT_light(">
  <a:themeElements>
    <a:clrScheme name="NCHHSTP_PPT_light( 1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39A6"/>
      </a:accent1>
      <a:accent2>
        <a:srgbClr val="007D57"/>
      </a:accent2>
      <a:accent3>
        <a:srgbClr val="FFFFFF"/>
      </a:accent3>
      <a:accent4>
        <a:srgbClr val="002F8D"/>
      </a:accent4>
      <a:accent5>
        <a:srgbClr val="AAAED0"/>
      </a:accent5>
      <a:accent6>
        <a:srgbClr val="00714E"/>
      </a:accent6>
      <a:hlink>
        <a:srgbClr val="002060"/>
      </a:hlink>
      <a:folHlink>
        <a:srgbClr val="0053F2"/>
      </a:folHlink>
    </a:clrScheme>
    <a:fontScheme name="NCHHSTP_PPT_light(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CHHSTP_PPT_light( 1">
        <a:dk1>
          <a:srgbClr val="0039A6"/>
        </a:dk1>
        <a:lt1>
          <a:srgbClr val="FFFFFF"/>
        </a:lt1>
        <a:dk2>
          <a:srgbClr val="3077FF"/>
        </a:dk2>
        <a:lt2>
          <a:srgbClr val="4B4B4B"/>
        </a:lt2>
        <a:accent1>
          <a:srgbClr val="0039A6"/>
        </a:accent1>
        <a:accent2>
          <a:srgbClr val="007D57"/>
        </a:accent2>
        <a:accent3>
          <a:srgbClr val="FFFFFF"/>
        </a:accent3>
        <a:accent4>
          <a:srgbClr val="002F8D"/>
        </a:accent4>
        <a:accent5>
          <a:srgbClr val="AAAED0"/>
        </a:accent5>
        <a:accent6>
          <a:srgbClr val="00714E"/>
        </a:accent6>
        <a:hlink>
          <a:srgbClr val="002060"/>
        </a:hlink>
        <a:folHlink>
          <a:srgbClr val="0053F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NCHHSTP_PPT_light(">
  <a:themeElements>
    <a:clrScheme name="NCHHSTP_PPT_light( 1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39A6"/>
      </a:accent1>
      <a:accent2>
        <a:srgbClr val="007D57"/>
      </a:accent2>
      <a:accent3>
        <a:srgbClr val="FFFFFF"/>
      </a:accent3>
      <a:accent4>
        <a:srgbClr val="002F8D"/>
      </a:accent4>
      <a:accent5>
        <a:srgbClr val="AAAED0"/>
      </a:accent5>
      <a:accent6>
        <a:srgbClr val="00714E"/>
      </a:accent6>
      <a:hlink>
        <a:srgbClr val="002060"/>
      </a:hlink>
      <a:folHlink>
        <a:srgbClr val="0053F2"/>
      </a:folHlink>
    </a:clrScheme>
    <a:fontScheme name="NCHHSTP_PPT_light(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CHHSTP_PPT_light( 1">
        <a:dk1>
          <a:srgbClr val="0039A6"/>
        </a:dk1>
        <a:lt1>
          <a:srgbClr val="FFFFFF"/>
        </a:lt1>
        <a:dk2>
          <a:srgbClr val="3077FF"/>
        </a:dk2>
        <a:lt2>
          <a:srgbClr val="4B4B4B"/>
        </a:lt2>
        <a:accent1>
          <a:srgbClr val="0039A6"/>
        </a:accent1>
        <a:accent2>
          <a:srgbClr val="007D57"/>
        </a:accent2>
        <a:accent3>
          <a:srgbClr val="FFFFFF"/>
        </a:accent3>
        <a:accent4>
          <a:srgbClr val="002F8D"/>
        </a:accent4>
        <a:accent5>
          <a:srgbClr val="AAAED0"/>
        </a:accent5>
        <a:accent6>
          <a:srgbClr val="00714E"/>
        </a:accent6>
        <a:hlink>
          <a:srgbClr val="002060"/>
        </a:hlink>
        <a:folHlink>
          <a:srgbClr val="0053F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NCHHSTP_PPT_light(">
  <a:themeElements>
    <a:clrScheme name="NCHHSTP_PPT_light( 1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39A6"/>
      </a:accent1>
      <a:accent2>
        <a:srgbClr val="007D57"/>
      </a:accent2>
      <a:accent3>
        <a:srgbClr val="FFFFFF"/>
      </a:accent3>
      <a:accent4>
        <a:srgbClr val="002F8D"/>
      </a:accent4>
      <a:accent5>
        <a:srgbClr val="AAAED0"/>
      </a:accent5>
      <a:accent6>
        <a:srgbClr val="00714E"/>
      </a:accent6>
      <a:hlink>
        <a:srgbClr val="002060"/>
      </a:hlink>
      <a:folHlink>
        <a:srgbClr val="0053F2"/>
      </a:folHlink>
    </a:clrScheme>
    <a:fontScheme name="NCHHSTP_PPT_light(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CHHSTP_PPT_light( 1">
        <a:dk1>
          <a:srgbClr val="0039A6"/>
        </a:dk1>
        <a:lt1>
          <a:srgbClr val="FFFFFF"/>
        </a:lt1>
        <a:dk2>
          <a:srgbClr val="3077FF"/>
        </a:dk2>
        <a:lt2>
          <a:srgbClr val="4B4B4B"/>
        </a:lt2>
        <a:accent1>
          <a:srgbClr val="0039A6"/>
        </a:accent1>
        <a:accent2>
          <a:srgbClr val="007D57"/>
        </a:accent2>
        <a:accent3>
          <a:srgbClr val="FFFFFF"/>
        </a:accent3>
        <a:accent4>
          <a:srgbClr val="002F8D"/>
        </a:accent4>
        <a:accent5>
          <a:srgbClr val="AAAED0"/>
        </a:accent5>
        <a:accent6>
          <a:srgbClr val="00714E"/>
        </a:accent6>
        <a:hlink>
          <a:srgbClr val="002060"/>
        </a:hlink>
        <a:folHlink>
          <a:srgbClr val="0053F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NCHHSTP_PPT_light(">
  <a:themeElements>
    <a:clrScheme name="NCHHSTP_PPT_light( 1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39A6"/>
      </a:accent1>
      <a:accent2>
        <a:srgbClr val="007D57"/>
      </a:accent2>
      <a:accent3>
        <a:srgbClr val="FFFFFF"/>
      </a:accent3>
      <a:accent4>
        <a:srgbClr val="002F8D"/>
      </a:accent4>
      <a:accent5>
        <a:srgbClr val="AAAED0"/>
      </a:accent5>
      <a:accent6>
        <a:srgbClr val="00714E"/>
      </a:accent6>
      <a:hlink>
        <a:srgbClr val="002060"/>
      </a:hlink>
      <a:folHlink>
        <a:srgbClr val="0053F2"/>
      </a:folHlink>
    </a:clrScheme>
    <a:fontScheme name="NCHHSTP_PPT_light(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CHHSTP_PPT_light( 1">
        <a:dk1>
          <a:srgbClr val="0039A6"/>
        </a:dk1>
        <a:lt1>
          <a:srgbClr val="FFFFFF"/>
        </a:lt1>
        <a:dk2>
          <a:srgbClr val="3077FF"/>
        </a:dk2>
        <a:lt2>
          <a:srgbClr val="4B4B4B"/>
        </a:lt2>
        <a:accent1>
          <a:srgbClr val="0039A6"/>
        </a:accent1>
        <a:accent2>
          <a:srgbClr val="007D57"/>
        </a:accent2>
        <a:accent3>
          <a:srgbClr val="FFFFFF"/>
        </a:accent3>
        <a:accent4>
          <a:srgbClr val="002F8D"/>
        </a:accent4>
        <a:accent5>
          <a:srgbClr val="AAAED0"/>
        </a:accent5>
        <a:accent6>
          <a:srgbClr val="00714E"/>
        </a:accent6>
        <a:hlink>
          <a:srgbClr val="002060"/>
        </a:hlink>
        <a:folHlink>
          <a:srgbClr val="0053F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NCHHSTP_PPT_light(">
  <a:themeElements>
    <a:clrScheme name="NCHHSTP_PPT_light( 1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39A6"/>
      </a:accent1>
      <a:accent2>
        <a:srgbClr val="007D57"/>
      </a:accent2>
      <a:accent3>
        <a:srgbClr val="FFFFFF"/>
      </a:accent3>
      <a:accent4>
        <a:srgbClr val="002F8D"/>
      </a:accent4>
      <a:accent5>
        <a:srgbClr val="AAAED0"/>
      </a:accent5>
      <a:accent6>
        <a:srgbClr val="00714E"/>
      </a:accent6>
      <a:hlink>
        <a:srgbClr val="002060"/>
      </a:hlink>
      <a:folHlink>
        <a:srgbClr val="0053F2"/>
      </a:folHlink>
    </a:clrScheme>
    <a:fontScheme name="NCHHSTP_PPT_light(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CHHSTP_PPT_light( 1">
        <a:dk1>
          <a:srgbClr val="0039A6"/>
        </a:dk1>
        <a:lt1>
          <a:srgbClr val="FFFFFF"/>
        </a:lt1>
        <a:dk2>
          <a:srgbClr val="3077FF"/>
        </a:dk2>
        <a:lt2>
          <a:srgbClr val="4B4B4B"/>
        </a:lt2>
        <a:accent1>
          <a:srgbClr val="0039A6"/>
        </a:accent1>
        <a:accent2>
          <a:srgbClr val="007D57"/>
        </a:accent2>
        <a:accent3>
          <a:srgbClr val="FFFFFF"/>
        </a:accent3>
        <a:accent4>
          <a:srgbClr val="002F8D"/>
        </a:accent4>
        <a:accent5>
          <a:srgbClr val="AAAED0"/>
        </a:accent5>
        <a:accent6>
          <a:srgbClr val="00714E"/>
        </a:accent6>
        <a:hlink>
          <a:srgbClr val="002060"/>
        </a:hlink>
        <a:folHlink>
          <a:srgbClr val="0053F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NCHHSTP_PPT_light(</Template>
  <TotalTime>2081</TotalTime>
  <Words>1153</Words>
  <Application>Microsoft Office PowerPoint</Application>
  <PresentationFormat>On-screen Show (4:3)</PresentationFormat>
  <Paragraphs>96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Wingdings</vt:lpstr>
      <vt:lpstr>Myriad Web Pro</vt:lpstr>
      <vt:lpstr>Myriad Pro</vt:lpstr>
      <vt:lpstr>Arial</vt:lpstr>
      <vt:lpstr>Calibri</vt:lpstr>
      <vt:lpstr>NCHHSTP_PPT_light(</vt:lpstr>
      <vt:lpstr>1_NCHHSTP_PPT_light(</vt:lpstr>
      <vt:lpstr>2_NCHHSTP_PPT_light(</vt:lpstr>
      <vt:lpstr>3_NCHHSTP_PPT_light(</vt:lpstr>
      <vt:lpstr>4_NCHHSTP_PPT_light(</vt:lpstr>
      <vt:lpstr>5_NCHHSTP_PPT_light(</vt:lpstr>
      <vt:lpstr>La hepatitis B y la salud de su bebé</vt:lpstr>
      <vt:lpstr>PowerPoint Presentation</vt:lpstr>
      <vt:lpstr>PowerPoint Presentation</vt:lpstr>
      <vt:lpstr>¿Qué provoca la hepatitis B?</vt:lpstr>
      <vt:lpstr>El hígado y la salud</vt:lpstr>
      <vt:lpstr>¿Cómo sabe una mujer si tiene hepatitis B?</vt:lpstr>
      <vt:lpstr>¿Por qué se le hacen pruebas de hepatitis B a las mujeres?</vt:lpstr>
      <vt:lpstr>¿Cómo pueden los médicos evitar que los bebés se contagien de hepatitis B?</vt:lpstr>
      <vt:lpstr>¿Qué es la vacuna contra la hepatitis B?</vt:lpstr>
      <vt:lpstr>¿Qué es la HBIG?</vt:lpstr>
      <vt:lpstr>PowerPoint Presentation</vt:lpstr>
      <vt:lpstr>¿Qué hacen estas inyecciones?</vt:lpstr>
      <vt:lpstr>¿Qué pasa si un bebé no recibe la vacuna?</vt:lpstr>
      <vt:lpstr>¿Cuántas inyecciones de la vacuna contra la hepatitis B necesitan los bebés?  </vt:lpstr>
      <vt:lpstr>¿Cuándo debo llevar a mi bebé al médico?</vt:lpstr>
      <vt:lpstr>¿Cómo sé si mi bebé está protegido contra la hepatitis B?</vt:lpstr>
      <vt:lpstr>Su médico le pedirá que lleve a su bebé a la clínica para otras vacunas y chequeos.   Esto le ayudará a tener un bebé saludable.</vt:lpstr>
      <vt:lpstr>¿Puede amamantar a su bebé? </vt:lpstr>
      <vt:lpstr>¿Puede comer con su familia?</vt:lpstr>
      <vt:lpstr>¿Puede abrazar y besar a su bebé?</vt:lpstr>
      <vt:lpstr>¿Cómo protejo a mi familia todos los días?</vt:lpstr>
      <vt:lpstr>¿Cómo puedo asegurarme de que mi familia está protegida?</vt:lpstr>
      <vt:lpstr>¡Su bebé cuenta con usted!</vt:lpstr>
      <vt:lpstr>PowerPoint Presentation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 Perinatal Hep B Slideset #1  Focus on the Baby (standard set)</dc:title>
  <dc:creator>jra8</dc:creator>
  <cp:lastModifiedBy>Chari Cohen</cp:lastModifiedBy>
  <cp:revision>199</cp:revision>
  <dcterms:created xsi:type="dcterms:W3CDTF">2010-06-01T14:02:48Z</dcterms:created>
  <dcterms:modified xsi:type="dcterms:W3CDTF">2017-10-12T14:55:13Z</dcterms:modified>
</cp:coreProperties>
</file>