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26"/>
  </p:notesMasterIdLst>
  <p:handoutMasterIdLst>
    <p:handoutMasterId r:id="rId27"/>
  </p:handoutMasterIdLst>
  <p:sldIdLst>
    <p:sldId id="256" r:id="rId2"/>
    <p:sldId id="264" r:id="rId3"/>
    <p:sldId id="265" r:id="rId4"/>
    <p:sldId id="266" r:id="rId5"/>
    <p:sldId id="267" r:id="rId6"/>
    <p:sldId id="268" r:id="rId7"/>
    <p:sldId id="269" r:id="rId8"/>
    <p:sldId id="270" r:id="rId9"/>
    <p:sldId id="272" r:id="rId10"/>
    <p:sldId id="271" r:id="rId11"/>
    <p:sldId id="286" r:id="rId12"/>
    <p:sldId id="273" r:id="rId13"/>
    <p:sldId id="274" r:id="rId14"/>
    <p:sldId id="275" r:id="rId15"/>
    <p:sldId id="285" r:id="rId16"/>
    <p:sldId id="277" r:id="rId17"/>
    <p:sldId id="278" r:id="rId18"/>
    <p:sldId id="279" r:id="rId19"/>
    <p:sldId id="280" r:id="rId20"/>
    <p:sldId id="281" r:id="rId21"/>
    <p:sldId id="282" r:id="rId22"/>
    <p:sldId id="283" r:id="rId23"/>
    <p:sldId id="284" r:id="rId24"/>
    <p:sldId id="287" r:id="rId25"/>
  </p:sldIdLst>
  <p:sldSz cx="9144000" cy="6858000" type="screen4x3"/>
  <p:notesSz cx="7010400" cy="9296400"/>
  <p:embeddedFontLst>
    <p:embeddedFont>
      <p:font typeface="Myriad Web Pro" panose="020B0503030403090204" charset="0"/>
      <p:regular r:id="rId28"/>
      <p:bold r:id="rId29"/>
      <p:italic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1" autoAdjust="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2081DC4-3D5D-42AF-AB37-B8A25395B063}" type="datetimeFigureOut">
              <a:rPr lang="en-US" smtClean="0"/>
              <a:pPr/>
              <a:t>10/12/2017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39C0F8-C2FF-419D-A1AC-31A49E3B237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42DD6BE-976C-4D25-99D3-3A3F2AE8920C}" type="datetimeFigureOut">
              <a:rPr lang="en-US" smtClean="0"/>
              <a:pPr/>
              <a:t>10/12/2017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1F08D78-36AD-480E-B8D6-BB7AC535CA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F08D78-36AD-480E-B8D6-BB7AC535CAFC}"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7" name="Rectangle 6"/>
          <p:cNvSpPr/>
          <p:nvPr userDrawn="1"/>
        </p:nvSpPr>
        <p:spPr>
          <a:xfrm>
            <a:off x="1371600" y="4343400"/>
            <a:ext cx="6400800" cy="292388"/>
          </a:xfrm>
          <a:prstGeom prst="rect">
            <a:avLst/>
          </a:prstGeom>
        </p:spPr>
        <p:txBody>
          <a:bodyPr wrap="square">
            <a:spAutoFit/>
          </a:bodyPr>
          <a:lstStyle/>
          <a:p>
            <a:pPr lvl="0"/>
            <a:r>
              <a:rPr lang="en-US" sz="1300" b="1" dirty="0">
                <a:solidFill>
                  <a:schemeClr val="tx1"/>
                </a:solidFill>
              </a:rPr>
              <a:t>For more information please contact Centers for Disease Control and Prevention</a:t>
            </a:r>
          </a:p>
        </p:txBody>
      </p:sp>
      <p:sp>
        <p:nvSpPr>
          <p:cNvPr id="10" name="Rectangle 9"/>
          <p:cNvSpPr/>
          <p:nvPr userDrawn="1"/>
        </p:nvSpPr>
        <p:spPr>
          <a:xfrm>
            <a:off x="1371600" y="4706034"/>
            <a:ext cx="5943600" cy="646331"/>
          </a:xfrm>
          <a:prstGeom prst="rect">
            <a:avLst/>
          </a:prstGeom>
        </p:spPr>
        <p:txBody>
          <a:bodyPr wrap="square">
            <a:spAutoFit/>
          </a:bodyPr>
          <a:lstStyle/>
          <a:p>
            <a:pPr lvl="0"/>
            <a:r>
              <a:rPr lang="en-US" sz="1200" dirty="0">
                <a:solidFill>
                  <a:schemeClr val="tx1"/>
                </a:solidFill>
              </a:rPr>
              <a:t>1600 Clifton Road NE, Atlanta, GA 30333</a:t>
            </a:r>
          </a:p>
          <a:p>
            <a:pPr lvl="0"/>
            <a:r>
              <a:rPr lang="en-US" sz="1200" dirty="0">
                <a:solidFill>
                  <a:schemeClr val="tx1"/>
                </a:solidFill>
              </a:rPr>
              <a:t>Telephone, 1-800-CDC-INFO (232-4636)/TTY: 1-888-232-6348</a:t>
            </a:r>
          </a:p>
          <a:p>
            <a:pPr lvl="0"/>
            <a:r>
              <a:rPr lang="en-US" sz="1200" dirty="0">
                <a:solidFill>
                  <a:schemeClr val="tx1"/>
                </a:solidFill>
              </a:rPr>
              <a:t>E-mail: cdcinfo@cdc.gov 	Web: www.cdc.gov</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8" name="Rectangle 7"/>
          <p:cNvSpPr/>
          <p:nvPr userDrawn="1"/>
        </p:nvSpPr>
        <p:spPr>
          <a:xfrm>
            <a:off x="1371600" y="5421868"/>
            <a:ext cx="5943600" cy="369332"/>
          </a:xfrm>
          <a:prstGeom prst="rect">
            <a:avLst/>
          </a:prstGeom>
        </p:spPr>
        <p:txBody>
          <a:bodyPr wrap="square">
            <a:spAutoFit/>
          </a:bodyPr>
          <a:lstStyle/>
          <a:p>
            <a:pPr lvl="0"/>
            <a:r>
              <a:rPr lang="en-US" sz="900" dirty="0">
                <a:solidFill>
                  <a:schemeClr val="tx2"/>
                </a:solidFill>
              </a:rPr>
              <a:t>The findings</a:t>
            </a:r>
            <a:r>
              <a:rPr lang="en-US" sz="900" baseline="0" dirty="0">
                <a:solidFill>
                  <a:schemeClr val="tx2"/>
                </a:solidFill>
              </a:rPr>
              <a:t> and conclusions in this report are those of the authors and do not necessarily represent the official position of the Centers for Disease Control and Prevention.</a:t>
            </a:r>
            <a:endParaRPr lang="en-US" sz="900" dirty="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37.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6019800"/>
            <a:ext cx="1600200" cy="609600"/>
          </a:xfrm>
        </p:spPr>
        <p:txBody>
          <a:bodyPr/>
          <a:lstStyle/>
          <a:p>
            <a:r>
              <a:rPr lang="en-US" sz="1800" dirty="0">
                <a:solidFill>
                  <a:schemeClr val="tx1"/>
                </a:solidFill>
              </a:rPr>
              <a:t>1</a:t>
            </a:r>
          </a:p>
        </p:txBody>
      </p:sp>
      <p:sp>
        <p:nvSpPr>
          <p:cNvPr id="4" name="Title 3"/>
          <p:cNvSpPr>
            <a:spLocks noGrp="1"/>
          </p:cNvSpPr>
          <p:nvPr>
            <p:ph type="title"/>
          </p:nvPr>
        </p:nvSpPr>
        <p:spPr>
          <a:xfrm>
            <a:off x="533400" y="1600200"/>
            <a:ext cx="3733800" cy="838200"/>
          </a:xfrm>
        </p:spPr>
        <p:txBody>
          <a:bodyPr/>
          <a:lstStyle/>
          <a:p>
            <a:r>
              <a:rPr lang="en-US" sz="2400" dirty="0"/>
              <a:t>Hepatitis B and Your Healthy Baby</a:t>
            </a:r>
          </a:p>
        </p:txBody>
      </p:sp>
      <p:sp>
        <p:nvSpPr>
          <p:cNvPr id="10" name="TextBox 9"/>
          <p:cNvSpPr txBox="1"/>
          <p:nvPr/>
        </p:nvSpPr>
        <p:spPr>
          <a:xfrm>
            <a:off x="1524000" y="2971800"/>
            <a:ext cx="1828800" cy="1200329"/>
          </a:xfrm>
          <a:prstGeom prst="rect">
            <a:avLst/>
          </a:prstGeom>
          <a:noFill/>
        </p:spPr>
        <p:txBody>
          <a:bodyPr wrap="square" rtlCol="0">
            <a:spAutoFit/>
          </a:bodyPr>
          <a:lstStyle/>
          <a:p>
            <a:r>
              <a:rPr lang="en-US" dirty="0">
                <a:solidFill>
                  <a:schemeClr val="bg2"/>
                </a:solidFill>
              </a:rPr>
              <a:t>An Educational Slide Set for Women Who Have Hepatitis B</a:t>
            </a:r>
          </a:p>
        </p:txBody>
      </p:sp>
      <p:pic>
        <p:nvPicPr>
          <p:cNvPr id="11" name="Picture 10" descr="Asian woman closely holding an infant."/>
          <p:cNvPicPr>
            <a:picLocks noChangeAspect="1"/>
          </p:cNvPicPr>
          <p:nvPr/>
        </p:nvPicPr>
        <p:blipFill>
          <a:blip r:embed="rId2" cstate="print"/>
          <a:stretch>
            <a:fillRect/>
          </a:stretch>
        </p:blipFill>
        <p:spPr>
          <a:xfrm>
            <a:off x="4648200" y="1066800"/>
            <a:ext cx="3177245" cy="4762579"/>
          </a:xfrm>
          <a:prstGeom prst="rect">
            <a:avLst/>
          </a:prstGeom>
          <a:ln>
            <a:solidFill>
              <a:schemeClr val="tx1"/>
            </a:solidFill>
          </a:ln>
        </p:spPr>
      </p:pic>
      <p:sp>
        <p:nvSpPr>
          <p:cNvPr id="8" name="Text Placeholder 7"/>
          <p:cNvSpPr>
            <a:spLocks noGrp="1"/>
          </p:cNvSpPr>
          <p:nvPr>
            <p:ph type="body" sz="quarter" idx="11"/>
          </p:nvPr>
        </p:nvSpPr>
        <p:spPr/>
        <p:txBody>
          <a:bodyPr/>
          <a:lstStyle/>
          <a:p>
            <a:r>
              <a:rPr lang="en-US" dirty="0"/>
              <a:t>Centers For Disease Control and Prevention</a:t>
            </a:r>
          </a:p>
        </p:txBody>
      </p:sp>
      <p:sp>
        <p:nvSpPr>
          <p:cNvPr id="7" name="Text Placeholder 6"/>
          <p:cNvSpPr>
            <a:spLocks noGrp="1"/>
          </p:cNvSpPr>
          <p:nvPr>
            <p:ph type="body" sz="quarter" idx="12"/>
          </p:nvPr>
        </p:nvSpPr>
        <p:spPr/>
        <p:txBody>
          <a:bodyPr/>
          <a:lstStyle/>
          <a:p>
            <a:r>
              <a:rPr lang="en-US" dirty="0"/>
              <a:t> </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10</a:t>
            </a:r>
          </a:p>
        </p:txBody>
      </p:sp>
      <p:sp>
        <p:nvSpPr>
          <p:cNvPr id="10" name="Title 9"/>
          <p:cNvSpPr>
            <a:spLocks noGrp="1"/>
          </p:cNvSpPr>
          <p:nvPr>
            <p:ph type="title"/>
          </p:nvPr>
        </p:nvSpPr>
        <p:spPr>
          <a:xfrm>
            <a:off x="838200" y="152400"/>
            <a:ext cx="3008313" cy="914400"/>
          </a:xfrm>
        </p:spPr>
        <p:txBody>
          <a:bodyPr/>
          <a:lstStyle/>
          <a:p>
            <a:r>
              <a:rPr lang="en-US" sz="2400" dirty="0"/>
              <a:t>What is HBIG?</a:t>
            </a:r>
          </a:p>
        </p:txBody>
      </p:sp>
      <p:sp>
        <p:nvSpPr>
          <p:cNvPr id="12" name="Text Placeholder 11"/>
          <p:cNvSpPr>
            <a:spLocks noGrp="1"/>
          </p:cNvSpPr>
          <p:nvPr>
            <p:ph type="body" sz="half" idx="2"/>
          </p:nvPr>
        </p:nvSpPr>
        <p:spPr>
          <a:xfrm>
            <a:off x="914400" y="1888049"/>
            <a:ext cx="2590800" cy="1617152"/>
          </a:xfrm>
        </p:spPr>
        <p:txBody>
          <a:bodyPr/>
          <a:lstStyle/>
          <a:p>
            <a:r>
              <a:rPr lang="en-US" sz="1800" dirty="0">
                <a:solidFill>
                  <a:schemeClr val="bg2">
                    <a:lumMod val="50000"/>
                  </a:schemeClr>
                </a:solidFill>
              </a:rPr>
              <a:t>HBIG gives your baby a “boost” or extra help to fight the virus as soon as he or she is born.</a:t>
            </a:r>
          </a:p>
        </p:txBody>
      </p:sp>
      <p:pic>
        <p:nvPicPr>
          <p:cNvPr id="11" name="Picture 6" descr=" A newborn being held by a medical staff person."/>
          <p:cNvPicPr>
            <a:picLocks noChangeAspect="1" noChangeArrowheads="1"/>
          </p:cNvPicPr>
          <p:nvPr/>
        </p:nvPicPr>
        <p:blipFill>
          <a:blip r:embed="rId2" cstate="print"/>
          <a:srcRect/>
          <a:stretch>
            <a:fillRect/>
          </a:stretch>
        </p:blipFill>
        <p:spPr bwMode="auto">
          <a:xfrm>
            <a:off x="3962400" y="2438400"/>
            <a:ext cx="4572000" cy="3048000"/>
          </a:xfrm>
          <a:prstGeom prst="rect">
            <a:avLst/>
          </a:prstGeom>
          <a:noFill/>
          <a:ln>
            <a:solidFill>
              <a:schemeClr val="tx1"/>
            </a:solid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1"/>
          </p:nvPr>
        </p:nvSpPr>
        <p:spPr>
          <a:xfrm>
            <a:off x="457200" y="5791200"/>
            <a:ext cx="8229600" cy="609600"/>
          </a:xfrm>
        </p:spPr>
        <p:txBody>
          <a:bodyPr/>
          <a:lstStyle/>
          <a:p>
            <a:r>
              <a:rPr lang="en-US" sz="1600" dirty="0"/>
              <a:t>11</a:t>
            </a:r>
          </a:p>
        </p:txBody>
      </p:sp>
      <p:sp>
        <p:nvSpPr>
          <p:cNvPr id="3" name="Content Placeholder 2"/>
          <p:cNvSpPr>
            <a:spLocks noGrp="1"/>
          </p:cNvSpPr>
          <p:nvPr>
            <p:ph idx="1"/>
          </p:nvPr>
        </p:nvSpPr>
        <p:spPr>
          <a:xfrm>
            <a:off x="831850" y="-76200"/>
            <a:ext cx="5111750" cy="1784349"/>
          </a:xfrm>
        </p:spPr>
        <p:txBody>
          <a:bodyPr/>
          <a:lstStyle/>
          <a:p>
            <a:pPr>
              <a:buNone/>
            </a:pPr>
            <a:r>
              <a:rPr lang="en-US" dirty="0">
                <a:solidFill>
                  <a:schemeClr val="tx1"/>
                </a:solidFill>
              </a:rPr>
              <a:t>When does my baby get the shots?  </a:t>
            </a:r>
          </a:p>
        </p:txBody>
      </p:sp>
      <p:sp>
        <p:nvSpPr>
          <p:cNvPr id="4" name="Text Placeholder 3"/>
          <p:cNvSpPr>
            <a:spLocks noGrp="1"/>
          </p:cNvSpPr>
          <p:nvPr>
            <p:ph type="body" sz="half" idx="2"/>
          </p:nvPr>
        </p:nvSpPr>
        <p:spPr>
          <a:xfrm>
            <a:off x="4267200" y="2819400"/>
            <a:ext cx="3429000" cy="1371600"/>
          </a:xfrm>
        </p:spPr>
        <p:txBody>
          <a:bodyPr/>
          <a:lstStyle/>
          <a:p>
            <a:r>
              <a:rPr lang="en-US" sz="1800" dirty="0">
                <a:solidFill>
                  <a:schemeClr val="bg2">
                    <a:lumMod val="50000"/>
                  </a:schemeClr>
                </a:solidFill>
              </a:rPr>
              <a:t>The shots work best when your baby gets HBIG and the first dose of Hepatitis B vaccine within 12 hours of birth.  </a:t>
            </a:r>
          </a:p>
        </p:txBody>
      </p:sp>
      <p:pic>
        <p:nvPicPr>
          <p:cNvPr id="6" name="Picture 5" descr="Infant being attended by medical staff."/>
          <p:cNvPicPr>
            <a:picLocks noChangeAspect="1"/>
          </p:cNvPicPr>
          <p:nvPr/>
        </p:nvPicPr>
        <p:blipFill>
          <a:blip r:embed="rId2" cstate="print"/>
          <a:stretch>
            <a:fillRect/>
          </a:stretch>
        </p:blipFill>
        <p:spPr>
          <a:xfrm>
            <a:off x="762000" y="2590800"/>
            <a:ext cx="3048000" cy="3048000"/>
          </a:xfrm>
          <a:prstGeom prst="rect">
            <a:avLst/>
          </a:prstGeom>
          <a:ln>
            <a:solidFill>
              <a:schemeClr val="accent1"/>
            </a:solid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12</a:t>
            </a:r>
          </a:p>
        </p:txBody>
      </p:sp>
      <p:sp>
        <p:nvSpPr>
          <p:cNvPr id="10" name="Title 9"/>
          <p:cNvSpPr>
            <a:spLocks noGrp="1"/>
          </p:cNvSpPr>
          <p:nvPr>
            <p:ph type="title"/>
          </p:nvPr>
        </p:nvSpPr>
        <p:spPr>
          <a:xfrm>
            <a:off x="801687" y="228600"/>
            <a:ext cx="3770313" cy="825500"/>
          </a:xfrm>
        </p:spPr>
        <p:txBody>
          <a:bodyPr/>
          <a:lstStyle/>
          <a:p>
            <a:r>
              <a:rPr lang="en-US" sz="2400" dirty="0"/>
              <a:t>What do the shots do?</a:t>
            </a:r>
          </a:p>
        </p:txBody>
      </p:sp>
      <p:sp>
        <p:nvSpPr>
          <p:cNvPr id="12" name="Text Placeholder 11"/>
          <p:cNvSpPr>
            <a:spLocks noGrp="1"/>
          </p:cNvSpPr>
          <p:nvPr>
            <p:ph type="body" sz="half" idx="2"/>
          </p:nvPr>
        </p:nvSpPr>
        <p:spPr>
          <a:xfrm>
            <a:off x="914400" y="2057399"/>
            <a:ext cx="3124200" cy="2133601"/>
          </a:xfrm>
        </p:spPr>
        <p:txBody>
          <a:bodyPr/>
          <a:lstStyle/>
          <a:p>
            <a:pPr>
              <a:lnSpc>
                <a:spcPct val="90000"/>
              </a:lnSpc>
            </a:pPr>
            <a:r>
              <a:rPr lang="en-US" sz="1800" dirty="0">
                <a:solidFill>
                  <a:schemeClr val="bg2">
                    <a:lumMod val="50000"/>
                  </a:schemeClr>
                </a:solidFill>
              </a:rPr>
              <a:t>The vaccine helps the baby’s body to fight the Hepatitis B virus.  It helps the baby keep from getting hepatitis from the mother or anyone else who might have Hepatitis B.</a:t>
            </a:r>
          </a:p>
        </p:txBody>
      </p:sp>
      <p:pic>
        <p:nvPicPr>
          <p:cNvPr id="1026" name="Picture 2" descr="Young boy with back to camera, flexing arm muscles."/>
          <p:cNvPicPr>
            <a:picLocks noChangeAspect="1" noChangeArrowheads="1"/>
          </p:cNvPicPr>
          <p:nvPr/>
        </p:nvPicPr>
        <p:blipFill>
          <a:blip r:embed="rId2" cstate="print"/>
          <a:srcRect/>
          <a:stretch>
            <a:fillRect/>
          </a:stretch>
        </p:blipFill>
        <p:spPr bwMode="auto">
          <a:xfrm>
            <a:off x="4800599" y="3124200"/>
            <a:ext cx="3704293" cy="2590800"/>
          </a:xfrm>
          <a:prstGeom prst="rect">
            <a:avLst/>
          </a:prstGeom>
          <a:noFill/>
          <a:ln w="9525">
            <a:solidFill>
              <a:schemeClr val="tx1"/>
            </a:solidFill>
            <a:miter lim="800000"/>
            <a:headEnd/>
            <a:tailEnd/>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13</a:t>
            </a:r>
          </a:p>
        </p:txBody>
      </p:sp>
      <p:sp>
        <p:nvSpPr>
          <p:cNvPr id="10" name="Title 9"/>
          <p:cNvSpPr>
            <a:spLocks noGrp="1"/>
          </p:cNvSpPr>
          <p:nvPr>
            <p:ph type="title"/>
          </p:nvPr>
        </p:nvSpPr>
        <p:spPr>
          <a:xfrm>
            <a:off x="838200" y="285750"/>
            <a:ext cx="4114800" cy="1162050"/>
          </a:xfrm>
        </p:spPr>
        <p:txBody>
          <a:bodyPr/>
          <a:lstStyle/>
          <a:p>
            <a:r>
              <a:rPr lang="en-US" sz="2400" dirty="0"/>
              <a:t>What happens if a baby does not get vaccinated?</a:t>
            </a:r>
          </a:p>
        </p:txBody>
      </p:sp>
      <p:sp>
        <p:nvSpPr>
          <p:cNvPr id="12" name="Text Placeholder 11"/>
          <p:cNvSpPr>
            <a:spLocks noGrp="1"/>
          </p:cNvSpPr>
          <p:nvPr>
            <p:ph type="body" sz="half" idx="2"/>
          </p:nvPr>
        </p:nvSpPr>
        <p:spPr>
          <a:xfrm>
            <a:off x="990600" y="1888048"/>
            <a:ext cx="3200400" cy="3979351"/>
          </a:xfrm>
        </p:spPr>
        <p:txBody>
          <a:bodyPr/>
          <a:lstStyle/>
          <a:p>
            <a:pPr>
              <a:lnSpc>
                <a:spcPct val="90000"/>
              </a:lnSpc>
            </a:pPr>
            <a:r>
              <a:rPr lang="en-US" sz="1800" dirty="0">
                <a:solidFill>
                  <a:schemeClr val="bg2">
                    <a:lumMod val="50000"/>
                  </a:schemeClr>
                </a:solidFill>
              </a:rPr>
              <a:t>Without the shots, babies born to mothers with Hepatitis B are much more likely to get Hepatitis B.  The virus can cause serious health problems as the baby gets older.</a:t>
            </a:r>
          </a:p>
        </p:txBody>
      </p:sp>
      <p:pic>
        <p:nvPicPr>
          <p:cNvPr id="9" name="Picture 8" descr="Woman patient lying down on moving stetcher going down a hallway."/>
          <p:cNvPicPr>
            <a:picLocks noChangeAspect="1"/>
          </p:cNvPicPr>
          <p:nvPr/>
        </p:nvPicPr>
        <p:blipFill>
          <a:blip r:embed="rId2" cstate="print"/>
          <a:stretch>
            <a:fillRect/>
          </a:stretch>
        </p:blipFill>
        <p:spPr>
          <a:xfrm>
            <a:off x="4800600" y="791048"/>
            <a:ext cx="3962400" cy="2637952"/>
          </a:xfrm>
          <a:prstGeom prst="rect">
            <a:avLst/>
          </a:prstGeom>
          <a:ln>
            <a:solidFill>
              <a:schemeClr val="tx1"/>
            </a:solidFill>
          </a:ln>
        </p:spPr>
      </p:pic>
      <p:pic>
        <p:nvPicPr>
          <p:cNvPr id="8" name="Picture 7" descr="Young girl sitting on a bed."/>
          <p:cNvPicPr>
            <a:picLocks noChangeAspect="1"/>
          </p:cNvPicPr>
          <p:nvPr/>
        </p:nvPicPr>
        <p:blipFill>
          <a:blip r:embed="rId3" cstate="print"/>
          <a:stretch>
            <a:fillRect/>
          </a:stretch>
        </p:blipFill>
        <p:spPr>
          <a:xfrm>
            <a:off x="3429000" y="3581400"/>
            <a:ext cx="3085337" cy="2566828"/>
          </a:xfrm>
          <a:prstGeom prst="rect">
            <a:avLst/>
          </a:prstGeom>
          <a:ln>
            <a:solidFill>
              <a:schemeClr val="tx1"/>
            </a:solid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14</a:t>
            </a:r>
          </a:p>
        </p:txBody>
      </p:sp>
      <p:sp>
        <p:nvSpPr>
          <p:cNvPr id="10" name="Title 9"/>
          <p:cNvSpPr>
            <a:spLocks noGrp="1"/>
          </p:cNvSpPr>
          <p:nvPr>
            <p:ph type="title"/>
          </p:nvPr>
        </p:nvSpPr>
        <p:spPr>
          <a:xfrm>
            <a:off x="774700" y="654050"/>
            <a:ext cx="5715000" cy="641350"/>
          </a:xfrm>
        </p:spPr>
        <p:txBody>
          <a:bodyPr/>
          <a:lstStyle/>
          <a:p>
            <a:pPr>
              <a:lnSpc>
                <a:spcPct val="80000"/>
              </a:lnSpc>
            </a:pPr>
            <a:r>
              <a:rPr lang="en-US" sz="2400" dirty="0"/>
              <a:t>How many Hepatitis B vaccine shots do babies need?  </a:t>
            </a:r>
          </a:p>
        </p:txBody>
      </p:sp>
      <p:sp>
        <p:nvSpPr>
          <p:cNvPr id="12" name="Text Placeholder 11"/>
          <p:cNvSpPr>
            <a:spLocks noGrp="1"/>
          </p:cNvSpPr>
          <p:nvPr>
            <p:ph type="body" sz="half" idx="2"/>
          </p:nvPr>
        </p:nvSpPr>
        <p:spPr>
          <a:xfrm>
            <a:off x="762000" y="1888048"/>
            <a:ext cx="2474913" cy="3979351"/>
          </a:xfrm>
        </p:spPr>
        <p:txBody>
          <a:bodyPr/>
          <a:lstStyle/>
          <a:p>
            <a:pPr>
              <a:lnSpc>
                <a:spcPct val="90000"/>
              </a:lnSpc>
            </a:pPr>
            <a:r>
              <a:rPr lang="en-US" sz="1800" dirty="0">
                <a:solidFill>
                  <a:schemeClr val="bg2">
                    <a:lumMod val="50000"/>
                  </a:schemeClr>
                </a:solidFill>
              </a:rPr>
              <a:t>Babies usually get 3 or 4  shots, depending on the brand of vaccine.  Your baby’s doctor will tell you how many shots your baby needs.</a:t>
            </a:r>
          </a:p>
        </p:txBody>
      </p:sp>
      <p:pic>
        <p:nvPicPr>
          <p:cNvPr id="7" name="Picture 6" descr="A Woman holding a toddler who is receiving a shot from a female physician."/>
          <p:cNvPicPr>
            <a:picLocks noChangeAspect="1"/>
          </p:cNvPicPr>
          <p:nvPr/>
        </p:nvPicPr>
        <p:blipFill>
          <a:blip r:embed="rId2" cstate="print"/>
          <a:stretch>
            <a:fillRect/>
          </a:stretch>
        </p:blipFill>
        <p:spPr>
          <a:xfrm>
            <a:off x="3613828" y="1929560"/>
            <a:ext cx="5149172" cy="3404439"/>
          </a:xfrm>
          <a:prstGeom prst="rect">
            <a:avLst/>
          </a:prstGeom>
          <a:ln>
            <a:solidFill>
              <a:schemeClr val="accent1"/>
            </a:solid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p:cNvSpPr>
            <a:spLocks noGrp="1"/>
          </p:cNvSpPr>
          <p:nvPr>
            <p:ph type="body" sz="quarter" idx="11"/>
          </p:nvPr>
        </p:nvSpPr>
        <p:spPr>
          <a:xfrm>
            <a:off x="457200" y="5791200"/>
            <a:ext cx="8229600" cy="609600"/>
          </a:xfrm>
        </p:spPr>
        <p:txBody>
          <a:bodyPr/>
          <a:lstStyle/>
          <a:p>
            <a:r>
              <a:rPr lang="en-US" sz="1800" dirty="0"/>
              <a:t>15</a:t>
            </a:r>
          </a:p>
        </p:txBody>
      </p:sp>
      <p:sp>
        <p:nvSpPr>
          <p:cNvPr id="10" name="Title 9"/>
          <p:cNvSpPr>
            <a:spLocks noGrp="1"/>
          </p:cNvSpPr>
          <p:nvPr>
            <p:ph type="title"/>
          </p:nvPr>
        </p:nvSpPr>
        <p:spPr>
          <a:xfrm>
            <a:off x="838200" y="209550"/>
            <a:ext cx="4953000" cy="1162050"/>
          </a:xfrm>
        </p:spPr>
        <p:txBody>
          <a:bodyPr/>
          <a:lstStyle/>
          <a:p>
            <a:r>
              <a:rPr lang="en-US" sz="2400" dirty="0"/>
              <a:t>When do I bring my baby to</a:t>
            </a:r>
            <a:br>
              <a:rPr lang="en-US" sz="2400" dirty="0"/>
            </a:br>
            <a:r>
              <a:rPr lang="en-US" sz="2400" dirty="0"/>
              <a:t>the doctor?</a:t>
            </a:r>
          </a:p>
        </p:txBody>
      </p:sp>
      <p:sp>
        <p:nvSpPr>
          <p:cNvPr id="12" name="Text Placeholder 11"/>
          <p:cNvSpPr>
            <a:spLocks noGrp="1"/>
          </p:cNvSpPr>
          <p:nvPr>
            <p:ph type="body" sz="half" idx="2"/>
          </p:nvPr>
        </p:nvSpPr>
        <p:spPr>
          <a:xfrm>
            <a:off x="838200" y="1764622"/>
            <a:ext cx="3048000" cy="3264578"/>
          </a:xfrm>
        </p:spPr>
        <p:txBody>
          <a:bodyPr/>
          <a:lstStyle/>
          <a:p>
            <a:pPr>
              <a:lnSpc>
                <a:spcPct val="80000"/>
              </a:lnSpc>
              <a:tabLst>
                <a:tab pos="111125" algn="l"/>
              </a:tabLst>
            </a:pPr>
            <a:r>
              <a:rPr lang="en-US" sz="1800" dirty="0">
                <a:solidFill>
                  <a:schemeClr val="bg2">
                    <a:lumMod val="50000"/>
                  </a:schemeClr>
                </a:solidFill>
              </a:rPr>
              <a:t>The second dose of Hepatitis B vaccine is usually given 1 or 2 months after the first dose. </a:t>
            </a:r>
          </a:p>
          <a:p>
            <a:pPr>
              <a:lnSpc>
                <a:spcPct val="80000"/>
              </a:lnSpc>
              <a:tabLst>
                <a:tab pos="111125" algn="l"/>
              </a:tabLst>
            </a:pPr>
            <a:endParaRPr lang="en-US" sz="1800" dirty="0">
              <a:solidFill>
                <a:schemeClr val="bg2">
                  <a:lumMod val="50000"/>
                </a:schemeClr>
              </a:solidFill>
            </a:endParaRPr>
          </a:p>
          <a:p>
            <a:pPr>
              <a:lnSpc>
                <a:spcPct val="80000"/>
              </a:lnSpc>
              <a:tabLst>
                <a:tab pos="111125" algn="l"/>
              </a:tabLst>
            </a:pPr>
            <a:r>
              <a:rPr lang="en-US" sz="1800" dirty="0">
                <a:solidFill>
                  <a:schemeClr val="bg2">
                    <a:lumMod val="50000"/>
                  </a:schemeClr>
                </a:solidFill>
              </a:rPr>
              <a:t>Babies are usually given the last dose of Hepatitis B vaccine by the time they are one year old.  </a:t>
            </a:r>
          </a:p>
          <a:p>
            <a:pPr>
              <a:lnSpc>
                <a:spcPct val="80000"/>
              </a:lnSpc>
              <a:tabLst>
                <a:tab pos="111125" algn="l"/>
              </a:tabLst>
            </a:pPr>
            <a:endParaRPr lang="en-US" sz="1800" dirty="0">
              <a:solidFill>
                <a:schemeClr val="bg2">
                  <a:lumMod val="50000"/>
                </a:schemeClr>
              </a:solidFill>
            </a:endParaRPr>
          </a:p>
          <a:p>
            <a:pPr>
              <a:lnSpc>
                <a:spcPct val="80000"/>
              </a:lnSpc>
              <a:tabLst>
                <a:tab pos="111125" algn="l"/>
              </a:tabLst>
            </a:pPr>
            <a:r>
              <a:rPr lang="en-US" sz="1800" dirty="0">
                <a:solidFill>
                  <a:schemeClr val="bg2">
                    <a:lumMod val="50000"/>
                  </a:schemeClr>
                </a:solidFill>
              </a:rPr>
              <a:t>Ask your doctor or nurse to tell you when to come back.</a:t>
            </a:r>
          </a:p>
          <a:p>
            <a:pPr>
              <a:lnSpc>
                <a:spcPct val="80000"/>
              </a:lnSpc>
              <a:tabLst>
                <a:tab pos="111125" algn="l"/>
              </a:tabLst>
            </a:pPr>
            <a:endParaRPr lang="en-US" sz="1800" dirty="0">
              <a:solidFill>
                <a:schemeClr val="bg2">
                  <a:lumMod val="50000"/>
                </a:schemeClr>
              </a:solidFill>
            </a:endParaRPr>
          </a:p>
          <a:p>
            <a:pPr>
              <a:lnSpc>
                <a:spcPct val="80000"/>
              </a:lnSpc>
              <a:tabLst>
                <a:tab pos="111125" algn="l"/>
              </a:tabLst>
            </a:pPr>
            <a:endParaRPr lang="en-US" sz="1800" dirty="0">
              <a:solidFill>
                <a:schemeClr val="bg2">
                  <a:lumMod val="50000"/>
                </a:schemeClr>
              </a:solidFill>
            </a:endParaRPr>
          </a:p>
          <a:p>
            <a:pPr>
              <a:lnSpc>
                <a:spcPct val="80000"/>
              </a:lnSpc>
              <a:tabLst>
                <a:tab pos="111125" algn="l"/>
              </a:tabLst>
            </a:pPr>
            <a:endParaRPr lang="en-US" sz="1800" dirty="0">
              <a:solidFill>
                <a:schemeClr val="bg2">
                  <a:lumMod val="50000"/>
                </a:schemeClr>
              </a:solidFill>
            </a:endParaRPr>
          </a:p>
          <a:p>
            <a:pPr>
              <a:lnSpc>
                <a:spcPct val="80000"/>
              </a:lnSpc>
              <a:tabLst>
                <a:tab pos="111125" algn="l"/>
              </a:tabLst>
            </a:pPr>
            <a:endParaRPr lang="en-US" sz="1800" dirty="0">
              <a:solidFill>
                <a:schemeClr val="bg2">
                  <a:lumMod val="50000"/>
                </a:schemeClr>
              </a:solidFill>
            </a:endParaRPr>
          </a:p>
          <a:p>
            <a:pPr>
              <a:lnSpc>
                <a:spcPct val="80000"/>
              </a:lnSpc>
              <a:tabLst>
                <a:tab pos="111125" algn="l"/>
              </a:tabLst>
            </a:pPr>
            <a:endParaRPr lang="en-US" sz="1800" dirty="0">
              <a:solidFill>
                <a:schemeClr val="bg2">
                  <a:lumMod val="50000"/>
                </a:schemeClr>
              </a:solidFill>
            </a:endParaRPr>
          </a:p>
          <a:p>
            <a:pPr>
              <a:lnSpc>
                <a:spcPct val="80000"/>
              </a:lnSpc>
              <a:tabLst>
                <a:tab pos="111125" algn="l"/>
              </a:tabLst>
            </a:pPr>
            <a:r>
              <a:rPr lang="en-US" sz="1800" dirty="0">
                <a:solidFill>
                  <a:schemeClr val="bg2">
                    <a:lumMod val="50000"/>
                  </a:schemeClr>
                </a:solidFill>
              </a:rPr>
              <a:t>         </a:t>
            </a:r>
          </a:p>
        </p:txBody>
      </p:sp>
      <p:pic>
        <p:nvPicPr>
          <p:cNvPr id="6" name="Picture 5" descr="A woman with her back to camera, holding a child, facing a male physician."/>
          <p:cNvPicPr>
            <a:picLocks noChangeAspect="1"/>
          </p:cNvPicPr>
          <p:nvPr/>
        </p:nvPicPr>
        <p:blipFill>
          <a:blip r:embed="rId2" cstate="print"/>
          <a:stretch>
            <a:fillRect/>
          </a:stretch>
        </p:blipFill>
        <p:spPr>
          <a:xfrm>
            <a:off x="5041216" y="838200"/>
            <a:ext cx="3645584" cy="5464603"/>
          </a:xfrm>
          <a:prstGeom prst="rect">
            <a:avLst/>
          </a:prstGeom>
          <a:ln>
            <a:solidFill>
              <a:schemeClr val="tx1"/>
            </a:solid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16</a:t>
            </a:r>
          </a:p>
        </p:txBody>
      </p:sp>
      <p:sp>
        <p:nvSpPr>
          <p:cNvPr id="10" name="Title 9"/>
          <p:cNvSpPr>
            <a:spLocks noGrp="1"/>
          </p:cNvSpPr>
          <p:nvPr>
            <p:ph type="title"/>
          </p:nvPr>
        </p:nvSpPr>
        <p:spPr>
          <a:xfrm>
            <a:off x="838200" y="425450"/>
            <a:ext cx="4114800" cy="869950"/>
          </a:xfrm>
        </p:spPr>
        <p:txBody>
          <a:bodyPr/>
          <a:lstStyle/>
          <a:p>
            <a:pPr>
              <a:lnSpc>
                <a:spcPct val="80000"/>
              </a:lnSpc>
            </a:pPr>
            <a:r>
              <a:rPr lang="en-US" sz="2400" dirty="0"/>
              <a:t>How do I know my baby is protected from Hepatitis B?</a:t>
            </a:r>
          </a:p>
        </p:txBody>
      </p:sp>
      <p:sp>
        <p:nvSpPr>
          <p:cNvPr id="12" name="Text Placeholder 11"/>
          <p:cNvSpPr>
            <a:spLocks noGrp="1"/>
          </p:cNvSpPr>
          <p:nvPr>
            <p:ph type="body" sz="half" idx="2"/>
          </p:nvPr>
        </p:nvSpPr>
        <p:spPr>
          <a:xfrm>
            <a:off x="990600" y="1888048"/>
            <a:ext cx="3048000" cy="3979351"/>
          </a:xfrm>
        </p:spPr>
        <p:txBody>
          <a:bodyPr/>
          <a:lstStyle/>
          <a:p>
            <a:pPr>
              <a:lnSpc>
                <a:spcPct val="90000"/>
              </a:lnSpc>
              <a:tabLst>
                <a:tab pos="171450" algn="l"/>
              </a:tabLst>
            </a:pPr>
            <a:r>
              <a:rPr lang="en-US" sz="1800" dirty="0">
                <a:solidFill>
                  <a:schemeClr val="bg2">
                    <a:lumMod val="50000"/>
                  </a:schemeClr>
                </a:solidFill>
              </a:rPr>
              <a:t>After getting all the shots, your doctor will do a  blood test.  The blood test is very important.  It tells you and your doctor your baby did not get Hepatitis B  and is protected.  The blood test is usually done  1-2 months after the last shot.  </a:t>
            </a:r>
          </a:p>
          <a:p>
            <a:pPr>
              <a:lnSpc>
                <a:spcPct val="90000"/>
              </a:lnSpc>
            </a:pPr>
            <a:endParaRPr lang="en-US" sz="1800" dirty="0">
              <a:solidFill>
                <a:schemeClr val="bg2">
                  <a:lumMod val="50000"/>
                </a:schemeClr>
              </a:solidFill>
            </a:endParaRPr>
          </a:p>
        </p:txBody>
      </p:sp>
      <p:pic>
        <p:nvPicPr>
          <p:cNvPr id="7" name="Picture 6" descr="A woman with a seated child who is being examined by a male physician."/>
          <p:cNvPicPr>
            <a:picLocks noChangeAspect="1"/>
          </p:cNvPicPr>
          <p:nvPr/>
        </p:nvPicPr>
        <p:blipFill>
          <a:blip r:embed="rId2" cstate="print"/>
          <a:stretch>
            <a:fillRect/>
          </a:stretch>
        </p:blipFill>
        <p:spPr>
          <a:xfrm>
            <a:off x="5130800" y="914400"/>
            <a:ext cx="3251200" cy="4876800"/>
          </a:xfrm>
          <a:prstGeom prst="rect">
            <a:avLst/>
          </a:prstGeom>
          <a:ln>
            <a:solidFill>
              <a:schemeClr val="tx1"/>
            </a:solid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17</a:t>
            </a:r>
          </a:p>
        </p:txBody>
      </p:sp>
      <p:sp>
        <p:nvSpPr>
          <p:cNvPr id="10" name="Title 9"/>
          <p:cNvSpPr>
            <a:spLocks noGrp="1"/>
          </p:cNvSpPr>
          <p:nvPr>
            <p:ph type="title"/>
          </p:nvPr>
        </p:nvSpPr>
        <p:spPr>
          <a:xfrm>
            <a:off x="838200" y="533400"/>
            <a:ext cx="7924800" cy="1162050"/>
          </a:xfrm>
        </p:spPr>
        <p:txBody>
          <a:bodyPr/>
          <a:lstStyle/>
          <a:p>
            <a:pPr>
              <a:lnSpc>
                <a:spcPct val="90000"/>
              </a:lnSpc>
              <a:tabLst>
                <a:tab pos="231775" algn="l"/>
              </a:tabLst>
            </a:pPr>
            <a:r>
              <a:rPr lang="en-US" sz="2400" dirty="0"/>
              <a:t>Your doctor will also ask you to bring your baby into the clinic for other shots and check-ups.  </a:t>
            </a:r>
            <a:br>
              <a:rPr lang="en-US" sz="2400" dirty="0"/>
            </a:br>
            <a:r>
              <a:rPr lang="en-US" sz="2400" dirty="0"/>
              <a:t>This helps you have a healthy baby.</a:t>
            </a:r>
          </a:p>
        </p:txBody>
      </p:sp>
      <p:sp>
        <p:nvSpPr>
          <p:cNvPr id="12" name="Text Placeholder 11"/>
          <p:cNvSpPr>
            <a:spLocks noGrp="1"/>
          </p:cNvSpPr>
          <p:nvPr>
            <p:ph type="body" sz="half" idx="2"/>
          </p:nvPr>
        </p:nvSpPr>
        <p:spPr>
          <a:xfrm>
            <a:off x="838200" y="2133601"/>
            <a:ext cx="3048000" cy="3276599"/>
          </a:xfrm>
        </p:spPr>
        <p:txBody>
          <a:bodyPr/>
          <a:lstStyle/>
          <a:p>
            <a:pPr>
              <a:lnSpc>
                <a:spcPct val="90000"/>
              </a:lnSpc>
            </a:pPr>
            <a:r>
              <a:rPr lang="en-US" sz="1800" dirty="0">
                <a:solidFill>
                  <a:schemeClr val="bg2">
                    <a:lumMod val="50000"/>
                  </a:schemeClr>
                </a:solidFill>
              </a:rPr>
              <a:t>Hepatitis B shots are one of the important vaccines available to keep babies healthy.</a:t>
            </a:r>
          </a:p>
          <a:p>
            <a:pPr>
              <a:lnSpc>
                <a:spcPct val="90000"/>
              </a:lnSpc>
            </a:pPr>
            <a:endParaRPr lang="en-US" sz="1800" dirty="0">
              <a:solidFill>
                <a:schemeClr val="bg2">
                  <a:lumMod val="50000"/>
                </a:schemeClr>
              </a:solidFill>
            </a:endParaRPr>
          </a:p>
          <a:p>
            <a:pPr>
              <a:lnSpc>
                <a:spcPct val="90000"/>
              </a:lnSpc>
            </a:pPr>
            <a:r>
              <a:rPr lang="en-US" sz="1800" dirty="0">
                <a:solidFill>
                  <a:schemeClr val="bg2">
                    <a:lumMod val="50000"/>
                  </a:schemeClr>
                </a:solidFill>
              </a:rPr>
              <a:t>Many women have questions about Hepatitis B and caring for their baby.  Let’s go over a few of them…</a:t>
            </a:r>
          </a:p>
        </p:txBody>
      </p:sp>
      <p:pic>
        <p:nvPicPr>
          <p:cNvPr id="9" name="Picture 8" descr="Infant on its back being examined by a physician."/>
          <p:cNvPicPr>
            <a:picLocks noChangeAspect="1"/>
          </p:cNvPicPr>
          <p:nvPr/>
        </p:nvPicPr>
        <p:blipFill>
          <a:blip r:embed="rId2" cstate="print"/>
          <a:stretch>
            <a:fillRect/>
          </a:stretch>
        </p:blipFill>
        <p:spPr>
          <a:xfrm>
            <a:off x="4572000" y="1907394"/>
            <a:ext cx="2980002" cy="4493406"/>
          </a:xfrm>
          <a:prstGeom prst="rect">
            <a:avLst/>
          </a:prstGeom>
          <a:ln>
            <a:solidFill>
              <a:schemeClr val="tx1"/>
            </a:solid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18</a:t>
            </a:r>
          </a:p>
        </p:txBody>
      </p:sp>
      <p:sp>
        <p:nvSpPr>
          <p:cNvPr id="10" name="Title 9"/>
          <p:cNvSpPr>
            <a:spLocks noGrp="1"/>
          </p:cNvSpPr>
          <p:nvPr>
            <p:ph type="title"/>
          </p:nvPr>
        </p:nvSpPr>
        <p:spPr>
          <a:xfrm>
            <a:off x="762000" y="76200"/>
            <a:ext cx="6172200" cy="946150"/>
          </a:xfrm>
        </p:spPr>
        <p:txBody>
          <a:bodyPr/>
          <a:lstStyle/>
          <a:p>
            <a:r>
              <a:rPr lang="en-US" sz="2400" dirty="0"/>
              <a:t>Can you breastfeed your baby? </a:t>
            </a:r>
          </a:p>
        </p:txBody>
      </p:sp>
      <p:sp>
        <p:nvSpPr>
          <p:cNvPr id="12" name="Text Placeholder 11"/>
          <p:cNvSpPr>
            <a:spLocks noGrp="1"/>
          </p:cNvSpPr>
          <p:nvPr>
            <p:ph type="body" sz="half" idx="2"/>
          </p:nvPr>
        </p:nvSpPr>
        <p:spPr>
          <a:xfrm>
            <a:off x="801687" y="1964248"/>
            <a:ext cx="3465513" cy="1159952"/>
          </a:xfrm>
        </p:spPr>
        <p:txBody>
          <a:bodyPr/>
          <a:lstStyle/>
          <a:p>
            <a:r>
              <a:rPr lang="en-US" sz="1800" dirty="0">
                <a:solidFill>
                  <a:schemeClr val="bg2">
                    <a:lumMod val="50000"/>
                  </a:schemeClr>
                </a:solidFill>
              </a:rPr>
              <a:t>Yes, you can breastfeed your baby.  You cannot give your baby Hepatitis B from breast milk.  </a:t>
            </a:r>
          </a:p>
        </p:txBody>
      </p:sp>
      <p:pic>
        <p:nvPicPr>
          <p:cNvPr id="11" name="Picture 10" descr="An infant being breast-fed."/>
          <p:cNvPicPr>
            <a:picLocks noChangeAspect="1"/>
          </p:cNvPicPr>
          <p:nvPr/>
        </p:nvPicPr>
        <p:blipFill>
          <a:blip r:embed="rId2" cstate="print"/>
          <a:stretch>
            <a:fillRect/>
          </a:stretch>
        </p:blipFill>
        <p:spPr>
          <a:xfrm>
            <a:off x="4270355" y="1828800"/>
            <a:ext cx="4568845" cy="3048000"/>
          </a:xfrm>
          <a:prstGeom prst="rect">
            <a:avLst/>
          </a:prstGeom>
          <a:ln>
            <a:solidFill>
              <a:schemeClr val="tx1"/>
            </a:solid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19</a:t>
            </a:r>
          </a:p>
        </p:txBody>
      </p:sp>
      <p:sp>
        <p:nvSpPr>
          <p:cNvPr id="10" name="Title 9"/>
          <p:cNvSpPr>
            <a:spLocks noGrp="1"/>
          </p:cNvSpPr>
          <p:nvPr>
            <p:ph type="title"/>
          </p:nvPr>
        </p:nvSpPr>
        <p:spPr>
          <a:xfrm>
            <a:off x="838200" y="425450"/>
            <a:ext cx="4724400" cy="641350"/>
          </a:xfrm>
        </p:spPr>
        <p:txBody>
          <a:bodyPr/>
          <a:lstStyle/>
          <a:p>
            <a:pPr marL="342900" indent="-342900">
              <a:spcBef>
                <a:spcPct val="20000"/>
              </a:spcBef>
            </a:pPr>
            <a:r>
              <a:rPr lang="en-US" sz="2400" dirty="0"/>
              <a:t>Can you eat with your family?</a:t>
            </a:r>
          </a:p>
        </p:txBody>
      </p:sp>
      <p:sp>
        <p:nvSpPr>
          <p:cNvPr id="12" name="Text Placeholder 11"/>
          <p:cNvSpPr>
            <a:spLocks noGrp="1"/>
          </p:cNvSpPr>
          <p:nvPr>
            <p:ph type="body" sz="half" idx="2"/>
          </p:nvPr>
        </p:nvSpPr>
        <p:spPr>
          <a:xfrm>
            <a:off x="533400" y="1676400"/>
            <a:ext cx="3581400" cy="1828800"/>
          </a:xfrm>
        </p:spPr>
        <p:txBody>
          <a:bodyPr/>
          <a:lstStyle/>
          <a:p>
            <a:pPr marL="111125" indent="7938"/>
            <a:r>
              <a:rPr lang="en-US" sz="1800" dirty="0">
                <a:solidFill>
                  <a:schemeClr val="bg2">
                    <a:lumMod val="50000"/>
                  </a:schemeClr>
                </a:solidFill>
              </a:rPr>
              <a:t>Yes, it is safe for you to prepare</a:t>
            </a:r>
            <a:br>
              <a:rPr lang="en-US" sz="1800" dirty="0">
                <a:solidFill>
                  <a:schemeClr val="bg2">
                    <a:lumMod val="50000"/>
                  </a:schemeClr>
                </a:solidFill>
              </a:rPr>
            </a:br>
            <a:r>
              <a:rPr lang="en-US" sz="1800" dirty="0">
                <a:solidFill>
                  <a:schemeClr val="bg2">
                    <a:lumMod val="50000"/>
                  </a:schemeClr>
                </a:solidFill>
              </a:rPr>
              <a:t>and eat meals with your family. Hepatitis B is not spread by sharing dishes, drinking glasses or utensils.</a:t>
            </a:r>
          </a:p>
        </p:txBody>
      </p:sp>
      <p:grpSp>
        <p:nvGrpSpPr>
          <p:cNvPr id="9" name="Group 8" descr="Two pictures of two different families, preparing and eating a meal."/>
          <p:cNvGrpSpPr/>
          <p:nvPr/>
        </p:nvGrpSpPr>
        <p:grpSpPr>
          <a:xfrm>
            <a:off x="1676400" y="1447590"/>
            <a:ext cx="6324600" cy="5051468"/>
            <a:chOff x="1676400" y="1447590"/>
            <a:chExt cx="6324600" cy="5051468"/>
          </a:xfrm>
        </p:grpSpPr>
        <p:pic>
          <p:nvPicPr>
            <p:cNvPr id="8" name="Picture 7" descr="77279543.jpg"/>
            <p:cNvPicPr>
              <a:picLocks noChangeAspect="1"/>
            </p:cNvPicPr>
            <p:nvPr/>
          </p:nvPicPr>
          <p:blipFill>
            <a:blip r:embed="rId2" cstate="print"/>
            <a:stretch>
              <a:fillRect/>
            </a:stretch>
          </p:blipFill>
          <p:spPr>
            <a:xfrm>
              <a:off x="1676400" y="3733800"/>
              <a:ext cx="4116528" cy="2765258"/>
            </a:xfrm>
            <a:prstGeom prst="rect">
              <a:avLst/>
            </a:prstGeom>
            <a:ln>
              <a:solidFill>
                <a:schemeClr val="tx1"/>
              </a:solidFill>
            </a:ln>
          </p:spPr>
        </p:pic>
        <p:pic>
          <p:nvPicPr>
            <p:cNvPr id="7" name="Picture 6" descr="200280983-001.jpg"/>
            <p:cNvPicPr>
              <a:picLocks noChangeAspect="1"/>
            </p:cNvPicPr>
            <p:nvPr/>
          </p:nvPicPr>
          <p:blipFill>
            <a:blip r:embed="rId3" cstate="print"/>
            <a:stretch>
              <a:fillRect/>
            </a:stretch>
          </p:blipFill>
          <p:spPr>
            <a:xfrm>
              <a:off x="4038600" y="1447590"/>
              <a:ext cx="3962400" cy="2637951"/>
            </a:xfrm>
            <a:prstGeom prst="rect">
              <a:avLst/>
            </a:prstGeom>
            <a:ln>
              <a:solidFill>
                <a:schemeClr val="tx1"/>
              </a:solidFill>
            </a:ln>
          </p:spPr>
        </p:pic>
      </p:gr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a:spLocks noGrp="1"/>
          </p:cNvSpPr>
          <p:nvPr>
            <p:ph type="body" sz="quarter" idx="11"/>
          </p:nvPr>
        </p:nvSpPr>
        <p:spPr>
          <a:xfrm>
            <a:off x="457200" y="5791200"/>
            <a:ext cx="8229600" cy="609600"/>
          </a:xfrm>
        </p:spPr>
        <p:txBody>
          <a:bodyPr/>
          <a:lstStyle/>
          <a:p>
            <a:r>
              <a:rPr lang="en-US" sz="1800" dirty="0"/>
              <a:t>2</a:t>
            </a:r>
          </a:p>
        </p:txBody>
      </p:sp>
      <p:sp>
        <p:nvSpPr>
          <p:cNvPr id="12" name="Text Placeholder 11"/>
          <p:cNvSpPr>
            <a:spLocks noGrp="1"/>
          </p:cNvSpPr>
          <p:nvPr>
            <p:ph type="body" sz="half" idx="2"/>
          </p:nvPr>
        </p:nvSpPr>
        <p:spPr>
          <a:xfrm>
            <a:off x="838200" y="1524000"/>
            <a:ext cx="3581400" cy="2607752"/>
          </a:xfrm>
        </p:spPr>
        <p:txBody>
          <a:bodyPr/>
          <a:lstStyle/>
          <a:p>
            <a:r>
              <a:rPr lang="en-US" sz="1800" dirty="0"/>
              <a:t>This is information for women who have Hepatitis B and are pregnant or have just had a baby.  Hepatitis B can be very serious for new babies. This is about Hepatitis B and what you can do to help you and your baby be healthy. </a:t>
            </a:r>
          </a:p>
        </p:txBody>
      </p:sp>
      <p:pic>
        <p:nvPicPr>
          <p:cNvPr id="3" name="Picture 2" descr="A pregnant woman looking out a window."/>
          <p:cNvPicPr>
            <a:picLocks noChangeAspect="1"/>
          </p:cNvPicPr>
          <p:nvPr/>
        </p:nvPicPr>
        <p:blipFill>
          <a:blip r:embed="rId2" cstate="print"/>
          <a:stretch>
            <a:fillRect/>
          </a:stretch>
        </p:blipFill>
        <p:spPr>
          <a:xfrm>
            <a:off x="4953000" y="741606"/>
            <a:ext cx="3578242" cy="5374787"/>
          </a:xfrm>
          <a:prstGeom prst="rect">
            <a:avLst/>
          </a:prstGeom>
          <a:ln>
            <a:solidFill>
              <a:schemeClr val="tx1"/>
            </a:solid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20</a:t>
            </a:r>
          </a:p>
        </p:txBody>
      </p:sp>
      <p:sp>
        <p:nvSpPr>
          <p:cNvPr id="10" name="Title 9"/>
          <p:cNvSpPr>
            <a:spLocks noGrp="1"/>
          </p:cNvSpPr>
          <p:nvPr>
            <p:ph type="title"/>
          </p:nvPr>
        </p:nvSpPr>
        <p:spPr>
          <a:xfrm>
            <a:off x="801687" y="425450"/>
            <a:ext cx="3617913" cy="946150"/>
          </a:xfrm>
        </p:spPr>
        <p:txBody>
          <a:bodyPr/>
          <a:lstStyle/>
          <a:p>
            <a:pPr marL="60325" indent="-60325">
              <a:spcBef>
                <a:spcPct val="20000"/>
              </a:spcBef>
              <a:defRPr/>
            </a:pPr>
            <a:r>
              <a:rPr lang="en-US" sz="2400" dirty="0">
                <a:latin typeface="Arial" charset="0"/>
              </a:rPr>
              <a:t>Can you hug and kiss your baby?</a:t>
            </a:r>
          </a:p>
        </p:txBody>
      </p:sp>
      <p:sp>
        <p:nvSpPr>
          <p:cNvPr id="12" name="Text Placeholder 11"/>
          <p:cNvSpPr>
            <a:spLocks noGrp="1"/>
          </p:cNvSpPr>
          <p:nvPr>
            <p:ph type="body" sz="half" idx="2"/>
          </p:nvPr>
        </p:nvSpPr>
        <p:spPr>
          <a:xfrm>
            <a:off x="990600" y="1888048"/>
            <a:ext cx="2895600" cy="3979351"/>
          </a:xfrm>
        </p:spPr>
        <p:txBody>
          <a:bodyPr/>
          <a:lstStyle/>
          <a:p>
            <a:pPr marL="60325" indent="-60325">
              <a:defRPr/>
            </a:pPr>
            <a:r>
              <a:rPr lang="en-US" sz="1800" dirty="0">
                <a:solidFill>
                  <a:schemeClr val="bg2">
                    <a:lumMod val="50000"/>
                  </a:schemeClr>
                </a:solidFill>
                <a:latin typeface="Arial" charset="0"/>
              </a:rPr>
              <a:t>Yes, you can hug and kiss your baby and family members.  You cannot give your family Hepatitis B from hugging and kissing them.</a:t>
            </a:r>
          </a:p>
          <a:p>
            <a:pPr>
              <a:defRPr/>
            </a:pPr>
            <a:r>
              <a:rPr lang="en-US" sz="1800" dirty="0">
                <a:solidFill>
                  <a:schemeClr val="bg2">
                    <a:lumMod val="50000"/>
                  </a:schemeClr>
                </a:solidFill>
                <a:latin typeface="Arial" charset="0"/>
              </a:rPr>
              <a:t>    </a:t>
            </a:r>
          </a:p>
          <a:p>
            <a:pPr>
              <a:defRPr/>
            </a:pPr>
            <a:r>
              <a:rPr lang="en-US" sz="1800" dirty="0">
                <a:solidFill>
                  <a:schemeClr val="bg2">
                    <a:lumMod val="50000"/>
                  </a:schemeClr>
                </a:solidFill>
                <a:latin typeface="Arial" charset="0"/>
              </a:rPr>
              <a:t>And Hepatitis B is not spread by coughing or sneezing.</a:t>
            </a:r>
          </a:p>
        </p:txBody>
      </p:sp>
      <p:pic>
        <p:nvPicPr>
          <p:cNvPr id="7" name="Picture 6" descr="Woman kissing an infant."/>
          <p:cNvPicPr>
            <a:picLocks noChangeAspect="1"/>
          </p:cNvPicPr>
          <p:nvPr/>
        </p:nvPicPr>
        <p:blipFill>
          <a:blip r:embed="rId2" cstate="print"/>
          <a:stretch>
            <a:fillRect/>
          </a:stretch>
        </p:blipFill>
        <p:spPr>
          <a:xfrm>
            <a:off x="4191000" y="685800"/>
            <a:ext cx="3606800" cy="5410200"/>
          </a:xfrm>
          <a:prstGeom prst="rect">
            <a:avLst/>
          </a:prstGeom>
          <a:ln>
            <a:solidFill>
              <a:schemeClr val="tx1"/>
            </a:solid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21</a:t>
            </a:r>
          </a:p>
        </p:txBody>
      </p:sp>
      <p:sp>
        <p:nvSpPr>
          <p:cNvPr id="10" name="Title 9"/>
          <p:cNvSpPr>
            <a:spLocks noGrp="1"/>
          </p:cNvSpPr>
          <p:nvPr>
            <p:ph type="title"/>
          </p:nvPr>
        </p:nvSpPr>
        <p:spPr>
          <a:xfrm>
            <a:off x="838200" y="501650"/>
            <a:ext cx="3465513" cy="946150"/>
          </a:xfrm>
        </p:spPr>
        <p:txBody>
          <a:bodyPr/>
          <a:lstStyle/>
          <a:p>
            <a:r>
              <a:rPr lang="en-US" sz="2400" dirty="0"/>
              <a:t>How do I protect my family every day?</a:t>
            </a:r>
          </a:p>
        </p:txBody>
      </p:sp>
      <p:sp>
        <p:nvSpPr>
          <p:cNvPr id="12" name="Text Placeholder 11"/>
          <p:cNvSpPr>
            <a:spLocks noGrp="1"/>
          </p:cNvSpPr>
          <p:nvPr>
            <p:ph type="body" sz="half" idx="2"/>
          </p:nvPr>
        </p:nvSpPr>
        <p:spPr>
          <a:xfrm>
            <a:off x="838200" y="1828800"/>
            <a:ext cx="3276600" cy="3979351"/>
          </a:xfrm>
        </p:spPr>
        <p:txBody>
          <a:bodyPr/>
          <a:lstStyle/>
          <a:p>
            <a:pPr>
              <a:lnSpc>
                <a:spcPct val="90000"/>
              </a:lnSpc>
              <a:tabLst>
                <a:tab pos="111125" algn="l"/>
              </a:tabLst>
            </a:pPr>
            <a:r>
              <a:rPr lang="en-US" sz="1800" dirty="0">
                <a:solidFill>
                  <a:schemeClr val="bg2">
                    <a:lumMod val="50000"/>
                  </a:schemeClr>
                </a:solidFill>
              </a:rPr>
              <a:t>It is important not to expose your baby and family members to any things that could have your blood on them.</a:t>
            </a:r>
          </a:p>
          <a:p>
            <a:pPr>
              <a:tabLst>
                <a:tab pos="111125" algn="l"/>
              </a:tabLst>
            </a:pPr>
            <a:endParaRPr lang="en-US" sz="1800" dirty="0">
              <a:solidFill>
                <a:schemeClr val="bg2">
                  <a:lumMod val="50000"/>
                </a:schemeClr>
              </a:solidFill>
            </a:endParaRPr>
          </a:p>
          <a:p>
            <a:pPr>
              <a:tabLst>
                <a:tab pos="111125" algn="l"/>
              </a:tabLst>
            </a:pPr>
            <a:r>
              <a:rPr lang="en-US" sz="1800" dirty="0">
                <a:solidFill>
                  <a:schemeClr val="bg2">
                    <a:lumMod val="50000"/>
                  </a:schemeClr>
                </a:solidFill>
              </a:rPr>
              <a:t>Don’t share personal things like razors, nail clippers, toothbrushes,  or glucose monitors.  Cover cuts and sores while they are healing.</a:t>
            </a:r>
          </a:p>
        </p:txBody>
      </p:sp>
      <p:pic>
        <p:nvPicPr>
          <p:cNvPr id="8" name="Picture 7" descr="A woman standing beside a sink, observning a child brushing their teeth."/>
          <p:cNvPicPr>
            <a:picLocks noChangeAspect="1"/>
          </p:cNvPicPr>
          <p:nvPr/>
        </p:nvPicPr>
        <p:blipFill>
          <a:blip r:embed="rId3" cstate="print"/>
          <a:stretch>
            <a:fillRect/>
          </a:stretch>
        </p:blipFill>
        <p:spPr>
          <a:xfrm>
            <a:off x="4572000" y="1146475"/>
            <a:ext cx="3744574" cy="4949525"/>
          </a:xfrm>
          <a:prstGeom prst="rect">
            <a:avLst/>
          </a:prstGeom>
          <a:ln>
            <a:solidFill>
              <a:schemeClr val="tx1"/>
            </a:solidFill>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22</a:t>
            </a:r>
          </a:p>
        </p:txBody>
      </p:sp>
      <p:sp>
        <p:nvSpPr>
          <p:cNvPr id="10" name="Title 9"/>
          <p:cNvSpPr>
            <a:spLocks noGrp="1"/>
          </p:cNvSpPr>
          <p:nvPr>
            <p:ph type="title"/>
          </p:nvPr>
        </p:nvSpPr>
        <p:spPr>
          <a:xfrm>
            <a:off x="850901" y="806450"/>
            <a:ext cx="4483099" cy="641350"/>
          </a:xfrm>
        </p:spPr>
        <p:txBody>
          <a:bodyPr/>
          <a:lstStyle/>
          <a:p>
            <a:pPr>
              <a:spcBef>
                <a:spcPct val="20000"/>
              </a:spcBef>
            </a:pPr>
            <a:r>
              <a:rPr lang="en-US" sz="2400" dirty="0"/>
              <a:t>How can I make sure my family is protected?</a:t>
            </a:r>
          </a:p>
        </p:txBody>
      </p:sp>
      <p:sp>
        <p:nvSpPr>
          <p:cNvPr id="12" name="Text Placeholder 11"/>
          <p:cNvSpPr>
            <a:spLocks noGrp="1"/>
          </p:cNvSpPr>
          <p:nvPr>
            <p:ph type="body" sz="half" idx="2"/>
          </p:nvPr>
        </p:nvSpPr>
        <p:spPr>
          <a:xfrm>
            <a:off x="533400" y="1888048"/>
            <a:ext cx="3048000" cy="3979351"/>
          </a:xfrm>
        </p:spPr>
        <p:txBody>
          <a:bodyPr/>
          <a:lstStyle/>
          <a:p>
            <a:pPr>
              <a:tabLst>
                <a:tab pos="111125" algn="l"/>
              </a:tabLst>
            </a:pPr>
            <a:r>
              <a:rPr lang="en-US" sz="1800" dirty="0">
                <a:solidFill>
                  <a:schemeClr val="bg2">
                    <a:lumMod val="50000"/>
                  </a:schemeClr>
                </a:solidFill>
              </a:rPr>
              <a:t>Have </a:t>
            </a:r>
            <a:r>
              <a:rPr lang="en-US" sz="1800" u="sng" dirty="0">
                <a:solidFill>
                  <a:schemeClr val="bg2">
                    <a:lumMod val="50000"/>
                  </a:schemeClr>
                </a:solidFill>
              </a:rPr>
              <a:t>everyone</a:t>
            </a:r>
            <a:r>
              <a:rPr lang="en-US" sz="1800" dirty="0">
                <a:solidFill>
                  <a:schemeClr val="bg2">
                    <a:lumMod val="50000"/>
                  </a:schemeClr>
                </a:solidFill>
              </a:rPr>
              <a:t> in your family go to the doctor or clinic to be tested.  </a:t>
            </a:r>
          </a:p>
          <a:p>
            <a:pPr>
              <a:tabLst>
                <a:tab pos="111125" algn="l"/>
              </a:tabLst>
            </a:pPr>
            <a:endParaRPr lang="en-US" sz="1800" dirty="0">
              <a:solidFill>
                <a:schemeClr val="bg2">
                  <a:lumMod val="50000"/>
                </a:schemeClr>
              </a:solidFill>
            </a:endParaRPr>
          </a:p>
          <a:p>
            <a:pPr>
              <a:tabLst>
                <a:tab pos="111125" algn="l"/>
              </a:tabLst>
            </a:pPr>
            <a:r>
              <a:rPr lang="en-US" sz="1800" dirty="0">
                <a:solidFill>
                  <a:schemeClr val="bg2">
                    <a:lumMod val="50000"/>
                  </a:schemeClr>
                </a:solidFill>
              </a:rPr>
              <a:t>This includes the baby’s father.  Testing your family members helps to tell if they have Hepatitis B.  If they do not, your doctor will talk to them about getting the Hepatitis B vaccine.</a:t>
            </a:r>
          </a:p>
        </p:txBody>
      </p:sp>
      <p:pic>
        <p:nvPicPr>
          <p:cNvPr id="8" name="Picture 7" descr="Extended Asian family portrait."/>
          <p:cNvPicPr>
            <a:picLocks noChangeAspect="1"/>
          </p:cNvPicPr>
          <p:nvPr/>
        </p:nvPicPr>
        <p:blipFill>
          <a:blip r:embed="rId2" cstate="print"/>
          <a:stretch>
            <a:fillRect/>
          </a:stretch>
        </p:blipFill>
        <p:spPr>
          <a:xfrm>
            <a:off x="3739674" y="1981200"/>
            <a:ext cx="4972050" cy="3310122"/>
          </a:xfrm>
          <a:prstGeom prst="rect">
            <a:avLst/>
          </a:prstGeom>
          <a:ln>
            <a:solidFill>
              <a:schemeClr val="tx1"/>
            </a:solidFill>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23</a:t>
            </a:r>
          </a:p>
        </p:txBody>
      </p:sp>
      <p:sp>
        <p:nvSpPr>
          <p:cNvPr id="10" name="Title 9"/>
          <p:cNvSpPr>
            <a:spLocks noGrp="1"/>
          </p:cNvSpPr>
          <p:nvPr>
            <p:ph type="title"/>
          </p:nvPr>
        </p:nvSpPr>
        <p:spPr>
          <a:xfrm>
            <a:off x="801687" y="501650"/>
            <a:ext cx="3008313" cy="946150"/>
          </a:xfrm>
        </p:spPr>
        <p:txBody>
          <a:bodyPr/>
          <a:lstStyle/>
          <a:p>
            <a:r>
              <a:rPr lang="en-US" sz="2400" dirty="0"/>
              <a:t>Your baby is counting on you!</a:t>
            </a:r>
          </a:p>
        </p:txBody>
      </p:sp>
      <p:sp>
        <p:nvSpPr>
          <p:cNvPr id="12" name="Text Placeholder 11"/>
          <p:cNvSpPr>
            <a:spLocks noGrp="1"/>
          </p:cNvSpPr>
          <p:nvPr>
            <p:ph type="body" sz="half" idx="2"/>
          </p:nvPr>
        </p:nvSpPr>
        <p:spPr>
          <a:xfrm>
            <a:off x="381000" y="1888048"/>
            <a:ext cx="3733800" cy="3979351"/>
          </a:xfrm>
        </p:spPr>
        <p:txBody>
          <a:bodyPr/>
          <a:lstStyle/>
          <a:p>
            <a:pPr>
              <a:tabLst>
                <a:tab pos="111125" algn="l"/>
              </a:tabLst>
            </a:pPr>
            <a:r>
              <a:rPr lang="en-US" sz="1800" dirty="0">
                <a:solidFill>
                  <a:schemeClr val="bg2">
                    <a:lumMod val="50000"/>
                  </a:schemeClr>
                </a:solidFill>
              </a:rPr>
              <a:t>Make sure to bring your baby back for the full set of Hepatitis B shots  and the 	follow up blood test to make sure your baby is protected from Hepatitis B infection!</a:t>
            </a:r>
          </a:p>
          <a:p>
            <a:pPr>
              <a:tabLst>
                <a:tab pos="111125" algn="l"/>
              </a:tabLst>
            </a:pPr>
            <a:endParaRPr lang="en-US" sz="1800" dirty="0">
              <a:solidFill>
                <a:schemeClr val="bg2">
                  <a:lumMod val="50000"/>
                </a:schemeClr>
              </a:solidFill>
            </a:endParaRPr>
          </a:p>
          <a:p>
            <a:pPr>
              <a:tabLst>
                <a:tab pos="111125" algn="l"/>
              </a:tabLst>
            </a:pPr>
            <a:r>
              <a:rPr lang="en-US" sz="1800" dirty="0">
                <a:solidFill>
                  <a:schemeClr val="bg2">
                    <a:lumMod val="50000"/>
                  </a:schemeClr>
                </a:solidFill>
              </a:rPr>
              <a:t>Do you have any other questions?</a:t>
            </a:r>
          </a:p>
        </p:txBody>
      </p:sp>
      <p:grpSp>
        <p:nvGrpSpPr>
          <p:cNvPr id="13" name="Group 12" descr="Five pictures of infants of various nationalities."/>
          <p:cNvGrpSpPr/>
          <p:nvPr/>
        </p:nvGrpSpPr>
        <p:grpSpPr>
          <a:xfrm>
            <a:off x="3276600" y="1295400"/>
            <a:ext cx="5257800" cy="4963339"/>
            <a:chOff x="3276600" y="1295400"/>
            <a:chExt cx="5257800" cy="4963339"/>
          </a:xfrm>
        </p:grpSpPr>
        <p:pic>
          <p:nvPicPr>
            <p:cNvPr id="7" name="Picture 6" descr="78180498.jpg"/>
            <p:cNvPicPr>
              <a:picLocks noChangeAspect="1"/>
            </p:cNvPicPr>
            <p:nvPr/>
          </p:nvPicPr>
          <p:blipFill>
            <a:blip r:embed="rId2" cstate="print"/>
            <a:stretch>
              <a:fillRect/>
            </a:stretch>
          </p:blipFill>
          <p:spPr>
            <a:xfrm>
              <a:off x="5562600" y="1295400"/>
              <a:ext cx="2842372" cy="4247940"/>
            </a:xfrm>
            <a:prstGeom prst="rect">
              <a:avLst/>
            </a:prstGeom>
            <a:ln>
              <a:solidFill>
                <a:schemeClr val="accent1"/>
              </a:solidFill>
            </a:ln>
          </p:spPr>
        </p:pic>
        <p:pic>
          <p:nvPicPr>
            <p:cNvPr id="8" name="Picture 7" descr="babygirl.jpg"/>
            <p:cNvPicPr>
              <a:picLocks noChangeAspect="1"/>
            </p:cNvPicPr>
            <p:nvPr/>
          </p:nvPicPr>
          <p:blipFill>
            <a:blip r:embed="rId3" cstate="print"/>
            <a:stretch>
              <a:fillRect/>
            </a:stretch>
          </p:blipFill>
          <p:spPr>
            <a:xfrm>
              <a:off x="5867400" y="3581400"/>
              <a:ext cx="2667000" cy="2218795"/>
            </a:xfrm>
            <a:prstGeom prst="rect">
              <a:avLst/>
            </a:prstGeom>
            <a:ln>
              <a:solidFill>
                <a:schemeClr val="tx1"/>
              </a:solidFill>
            </a:ln>
          </p:spPr>
        </p:pic>
        <p:pic>
          <p:nvPicPr>
            <p:cNvPr id="14" name="Picture 13" descr="small_86800811.jpg"/>
            <p:cNvPicPr>
              <a:picLocks noChangeAspect="1"/>
            </p:cNvPicPr>
            <p:nvPr/>
          </p:nvPicPr>
          <p:blipFill>
            <a:blip r:embed="rId4" cstate="print"/>
            <a:srcRect l="39436" t="27692" r="16488" b="44616"/>
            <a:stretch>
              <a:fillRect/>
            </a:stretch>
          </p:blipFill>
          <p:spPr>
            <a:xfrm>
              <a:off x="4800600" y="4572000"/>
              <a:ext cx="1769534" cy="1676400"/>
            </a:xfrm>
            <a:prstGeom prst="rect">
              <a:avLst/>
            </a:prstGeom>
            <a:ln>
              <a:solidFill>
                <a:schemeClr val="tx1"/>
              </a:solidFill>
            </a:ln>
          </p:spPr>
        </p:pic>
        <p:pic>
          <p:nvPicPr>
            <p:cNvPr id="1026" name="Picture 2" descr="C:\Documents and Settings\rxc1\Local Settings\Temporary Internet Files\Content.IE5\4ZE4A5CK\MP900178469[1].jpg"/>
            <p:cNvPicPr>
              <a:picLocks noChangeAspect="1" noChangeArrowheads="1"/>
            </p:cNvPicPr>
            <p:nvPr/>
          </p:nvPicPr>
          <p:blipFill>
            <a:blip r:embed="rId5" cstate="print"/>
            <a:srcRect/>
            <a:stretch>
              <a:fillRect/>
            </a:stretch>
          </p:blipFill>
          <p:spPr bwMode="auto">
            <a:xfrm>
              <a:off x="3276600" y="4191000"/>
              <a:ext cx="1371600" cy="2067739"/>
            </a:xfrm>
            <a:prstGeom prst="rect">
              <a:avLst/>
            </a:prstGeom>
            <a:noFill/>
          </p:spPr>
        </p:pic>
        <p:pic>
          <p:nvPicPr>
            <p:cNvPr id="11" name="Picture 10" descr="Vac3_127.jpg"/>
            <p:cNvPicPr>
              <a:picLocks noChangeAspect="1"/>
            </p:cNvPicPr>
            <p:nvPr/>
          </p:nvPicPr>
          <p:blipFill>
            <a:blip r:embed="rId6" cstate="print"/>
            <a:srcRect l="11498" t="43478" r="64067"/>
            <a:stretch>
              <a:fillRect/>
            </a:stretch>
          </p:blipFill>
          <p:spPr>
            <a:xfrm>
              <a:off x="4191000" y="2590800"/>
              <a:ext cx="1295400" cy="1981200"/>
            </a:xfrm>
            <a:prstGeom prst="rect">
              <a:avLst/>
            </a:prstGeom>
            <a:ln>
              <a:solidFill>
                <a:schemeClr val="accent1"/>
              </a:solidFill>
            </a:ln>
          </p:spPr>
        </p:pic>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Centers For Disease Control and Prevention</a:t>
            </a:r>
          </a:p>
          <a:p>
            <a:endParaRPr lang="en-US" dirty="0"/>
          </a:p>
        </p:txBody>
      </p:sp>
      <p:sp>
        <p:nvSpPr>
          <p:cNvPr id="4" name="Text Placeholder 3"/>
          <p:cNvSpPr>
            <a:spLocks noGrp="1"/>
          </p:cNvSpPr>
          <p:nvPr>
            <p:ph type="body" sz="quarter" idx="12"/>
          </p:nvPr>
        </p:nvSpPr>
        <p:spPr/>
        <p:txBody>
          <a:bodyPr/>
          <a:lstStyle/>
          <a:p>
            <a:r>
              <a:rPr lang="en-US" dirty="0"/>
              <a:t> </a:t>
            </a:r>
          </a:p>
          <a:p>
            <a:r>
              <a:rPr lang="en-US" dirty="0"/>
              <a:t>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5791200"/>
            <a:ext cx="8229600" cy="609600"/>
          </a:xfrm>
        </p:spPr>
        <p:txBody>
          <a:bodyPr/>
          <a:lstStyle/>
          <a:p>
            <a:r>
              <a:rPr lang="en-US" sz="1800" dirty="0"/>
              <a:t>3</a:t>
            </a:r>
          </a:p>
        </p:txBody>
      </p:sp>
      <p:sp>
        <p:nvSpPr>
          <p:cNvPr id="5" name="Title 3"/>
          <p:cNvSpPr txBox="1">
            <a:spLocks/>
          </p:cNvSpPr>
          <p:nvPr/>
        </p:nvSpPr>
        <p:spPr>
          <a:xfrm>
            <a:off x="812800" y="655638"/>
            <a:ext cx="3073400" cy="411162"/>
          </a:xfrm>
          <a:prstGeom prst="rect">
            <a:avLst/>
          </a:prstGeom>
        </p:spPr>
        <p:txBody>
          <a:bodyPr anchor="b"/>
          <a:lstStyle/>
          <a:p>
            <a:pPr>
              <a:spcBef>
                <a:spcPct val="0"/>
              </a:spcBef>
            </a:pPr>
            <a:r>
              <a:rPr lang="en-US" sz="2400" b="1" dirty="0"/>
              <a:t>What is Hepatitis B?</a:t>
            </a:r>
          </a:p>
        </p:txBody>
      </p:sp>
      <p:sp>
        <p:nvSpPr>
          <p:cNvPr id="12" name="Text Placeholder 11"/>
          <p:cNvSpPr>
            <a:spLocks noGrp="1"/>
          </p:cNvSpPr>
          <p:nvPr>
            <p:ph type="body" sz="half" idx="2"/>
          </p:nvPr>
        </p:nvSpPr>
        <p:spPr>
          <a:xfrm>
            <a:off x="914401" y="1735649"/>
            <a:ext cx="3124200" cy="3979351"/>
          </a:xfrm>
        </p:spPr>
        <p:txBody>
          <a:bodyPr/>
          <a:lstStyle/>
          <a:p>
            <a:r>
              <a:rPr lang="en-US" sz="1800" dirty="0">
                <a:solidFill>
                  <a:schemeClr val="bg2">
                    <a:lumMod val="50000"/>
                  </a:schemeClr>
                </a:solidFill>
              </a:rPr>
              <a:t>Hepatitis B is a serious illness that is very common in many different countries.  About 350 million people in the world and over 1 million people in the U.S. have Hepatitis B. Unlike other serious illnesses,  many people can have Hepatitis B  and not</a:t>
            </a:r>
            <a:r>
              <a:rPr lang="en-US" sz="1800" u="sng" dirty="0">
                <a:solidFill>
                  <a:schemeClr val="bg2">
                    <a:lumMod val="50000"/>
                  </a:schemeClr>
                </a:solidFill>
              </a:rPr>
              <a:t> feel sick</a:t>
            </a:r>
            <a:r>
              <a:rPr lang="en-US" sz="1800" dirty="0">
                <a:solidFill>
                  <a:schemeClr val="bg2">
                    <a:lumMod val="50000"/>
                  </a:schemeClr>
                </a:solidFill>
              </a:rPr>
              <a:t> .</a:t>
            </a:r>
          </a:p>
        </p:txBody>
      </p:sp>
      <p:pic>
        <p:nvPicPr>
          <p:cNvPr id="8" name="Picture 12" descr="3D image of human figures surrounding a globe."/>
          <p:cNvPicPr>
            <a:picLocks noChangeAspect="1" noChangeArrowheads="1"/>
          </p:cNvPicPr>
          <p:nvPr/>
        </p:nvPicPr>
        <p:blipFill>
          <a:blip r:embed="rId2" cstate="print"/>
          <a:srcRect/>
          <a:stretch>
            <a:fillRect/>
          </a:stretch>
        </p:blipFill>
        <p:spPr bwMode="auto">
          <a:xfrm>
            <a:off x="4648201" y="1676399"/>
            <a:ext cx="3654128" cy="3475381"/>
          </a:xfrm>
          <a:prstGeom prst="rect">
            <a:avLst/>
          </a:prstGeom>
          <a:noFill/>
          <a:ln w="9525">
            <a:solidFill>
              <a:schemeClr val="tx1"/>
            </a:solidFill>
            <a:miter lim="800000"/>
            <a:headEnd/>
            <a:tailEnd/>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4</a:t>
            </a:r>
          </a:p>
        </p:txBody>
      </p:sp>
      <p:sp>
        <p:nvSpPr>
          <p:cNvPr id="10" name="Title 9"/>
          <p:cNvSpPr>
            <a:spLocks noGrp="1"/>
          </p:cNvSpPr>
          <p:nvPr>
            <p:ph type="title"/>
          </p:nvPr>
        </p:nvSpPr>
        <p:spPr>
          <a:xfrm>
            <a:off x="825500" y="577850"/>
            <a:ext cx="6858000" cy="488950"/>
          </a:xfrm>
        </p:spPr>
        <p:txBody>
          <a:bodyPr/>
          <a:lstStyle/>
          <a:p>
            <a:r>
              <a:rPr lang="en-US" sz="2400" dirty="0"/>
              <a:t>What causes Hepatitis B?</a:t>
            </a:r>
          </a:p>
        </p:txBody>
      </p:sp>
      <p:sp>
        <p:nvSpPr>
          <p:cNvPr id="12" name="Text Placeholder 11"/>
          <p:cNvSpPr>
            <a:spLocks noGrp="1"/>
          </p:cNvSpPr>
          <p:nvPr>
            <p:ph type="body" sz="half" idx="2"/>
          </p:nvPr>
        </p:nvSpPr>
        <p:spPr>
          <a:xfrm>
            <a:off x="914400" y="1600201"/>
            <a:ext cx="3200400" cy="4114800"/>
          </a:xfrm>
        </p:spPr>
        <p:txBody>
          <a:bodyPr/>
          <a:lstStyle/>
          <a:p>
            <a:r>
              <a:rPr lang="en-US" sz="1800" dirty="0">
                <a:solidFill>
                  <a:schemeClr val="bg2">
                    <a:lumMod val="50000"/>
                  </a:schemeClr>
                </a:solidFill>
              </a:rPr>
              <a:t>Hepatitis B is caused by a virus that infects a person’s liver. </a:t>
            </a:r>
            <a:br>
              <a:rPr lang="en-US" sz="1800" dirty="0">
                <a:solidFill>
                  <a:schemeClr val="bg2">
                    <a:lumMod val="50000"/>
                  </a:schemeClr>
                </a:solidFill>
              </a:rPr>
            </a:br>
            <a:r>
              <a:rPr lang="en-US" sz="1800" dirty="0">
                <a:solidFill>
                  <a:schemeClr val="bg2">
                    <a:lumMod val="50000"/>
                  </a:schemeClr>
                </a:solidFill>
              </a:rPr>
              <a:t>A virus  is a germ that is too small to see, but  can cause illness.  There are many different kinds of viruses. The Hepatitis B virus is a virus that can stay in a person’s body for his or her life and cause serious liver problems.</a:t>
            </a:r>
          </a:p>
        </p:txBody>
      </p:sp>
      <p:pic>
        <p:nvPicPr>
          <p:cNvPr id="8" name="Picture 6" descr="Two infants on bellies, looking at each other."/>
          <p:cNvPicPr>
            <a:picLocks noChangeAspect="1" noChangeArrowheads="1"/>
          </p:cNvPicPr>
          <p:nvPr/>
        </p:nvPicPr>
        <p:blipFill>
          <a:blip r:embed="rId2" cstate="print"/>
          <a:srcRect/>
          <a:stretch>
            <a:fillRect/>
          </a:stretch>
        </p:blipFill>
        <p:spPr bwMode="auto">
          <a:xfrm>
            <a:off x="4267200" y="3276600"/>
            <a:ext cx="4191000" cy="2768600"/>
          </a:xfrm>
          <a:prstGeom prst="rect">
            <a:avLst/>
          </a:prstGeom>
          <a:noFill/>
          <a:ln>
            <a:solidFill>
              <a:schemeClr val="tx1"/>
            </a:solid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5</a:t>
            </a:r>
          </a:p>
        </p:txBody>
      </p:sp>
      <p:sp>
        <p:nvSpPr>
          <p:cNvPr id="10" name="Title 9"/>
          <p:cNvSpPr>
            <a:spLocks noGrp="1"/>
          </p:cNvSpPr>
          <p:nvPr>
            <p:ph type="title"/>
          </p:nvPr>
        </p:nvSpPr>
        <p:spPr>
          <a:xfrm>
            <a:off x="812800" y="577850"/>
            <a:ext cx="3683000" cy="488950"/>
          </a:xfrm>
        </p:spPr>
        <p:txBody>
          <a:bodyPr/>
          <a:lstStyle/>
          <a:p>
            <a:r>
              <a:rPr lang="en-US" sz="2400" dirty="0"/>
              <a:t>The Liver and Health</a:t>
            </a:r>
          </a:p>
        </p:txBody>
      </p:sp>
      <p:sp>
        <p:nvSpPr>
          <p:cNvPr id="12" name="Text Placeholder 11"/>
          <p:cNvSpPr>
            <a:spLocks noGrp="1"/>
          </p:cNvSpPr>
          <p:nvPr>
            <p:ph type="body" sz="half" idx="2"/>
          </p:nvPr>
        </p:nvSpPr>
        <p:spPr>
          <a:xfrm>
            <a:off x="649287" y="1447800"/>
            <a:ext cx="2703513" cy="3979351"/>
          </a:xfrm>
        </p:spPr>
        <p:txBody>
          <a:bodyPr/>
          <a:lstStyle/>
          <a:p>
            <a:r>
              <a:rPr lang="en-US" sz="1800" dirty="0">
                <a:solidFill>
                  <a:schemeClr val="bg2">
                    <a:lumMod val="50000"/>
                  </a:schemeClr>
                </a:solidFill>
                <a:ea typeface="Calibri" pitchFamily="34" charset="0"/>
                <a:cs typeface="Helvetica 55 Roman"/>
              </a:rPr>
              <a:t>The liver helps your body digest the food you eat and store energy.  It also helps your body clean toxins out of your blood.</a:t>
            </a:r>
            <a:r>
              <a:rPr lang="en-US" sz="1800" dirty="0">
                <a:solidFill>
                  <a:schemeClr val="bg2">
                    <a:lumMod val="50000"/>
                  </a:schemeClr>
                </a:solidFill>
              </a:rPr>
              <a:t> </a:t>
            </a:r>
          </a:p>
          <a:p>
            <a:endParaRPr lang="en-US" sz="1800" dirty="0">
              <a:solidFill>
                <a:schemeClr val="bg2">
                  <a:lumMod val="50000"/>
                </a:schemeClr>
              </a:solidFill>
            </a:endParaRPr>
          </a:p>
          <a:p>
            <a:r>
              <a:rPr lang="en-US" sz="1800" dirty="0">
                <a:solidFill>
                  <a:schemeClr val="bg2">
                    <a:lumMod val="50000"/>
                  </a:schemeClr>
                </a:solidFill>
              </a:rPr>
              <a:t>Over time, the Hepatitis B virus can cause damage to the liver.  When the liver gets damaged, it does  not do its job.   This can cause serious health problems.</a:t>
            </a:r>
          </a:p>
          <a:p>
            <a:endParaRPr lang="en-US" sz="1800" dirty="0">
              <a:solidFill>
                <a:schemeClr val="bg2">
                  <a:lumMod val="50000"/>
                </a:schemeClr>
              </a:solidFill>
            </a:endParaRPr>
          </a:p>
        </p:txBody>
      </p:sp>
      <p:pic>
        <p:nvPicPr>
          <p:cNvPr id="5" name="Picture 4" descr="A male physician."/>
          <p:cNvPicPr>
            <a:picLocks noChangeAspect="1"/>
          </p:cNvPicPr>
          <p:nvPr/>
        </p:nvPicPr>
        <p:blipFill>
          <a:blip r:embed="rId2" cstate="print"/>
          <a:stretch>
            <a:fillRect/>
          </a:stretch>
        </p:blipFill>
        <p:spPr>
          <a:xfrm>
            <a:off x="3733800" y="1600200"/>
            <a:ext cx="4895850" cy="3259392"/>
          </a:xfrm>
          <a:prstGeom prst="rect">
            <a:avLst/>
          </a:prstGeom>
          <a:ln>
            <a:solidFill>
              <a:schemeClr val="tx1"/>
            </a:solid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6</a:t>
            </a:r>
          </a:p>
        </p:txBody>
      </p:sp>
      <p:sp>
        <p:nvSpPr>
          <p:cNvPr id="10" name="Title 9"/>
          <p:cNvSpPr>
            <a:spLocks noGrp="1"/>
          </p:cNvSpPr>
          <p:nvPr>
            <p:ph type="title"/>
          </p:nvPr>
        </p:nvSpPr>
        <p:spPr>
          <a:xfrm>
            <a:off x="825500" y="577850"/>
            <a:ext cx="4051300" cy="793750"/>
          </a:xfrm>
        </p:spPr>
        <p:txBody>
          <a:bodyPr/>
          <a:lstStyle/>
          <a:p>
            <a:r>
              <a:rPr lang="en-US" sz="2400" dirty="0"/>
              <a:t>How does a woman know if she has Hepatitis B?</a:t>
            </a:r>
          </a:p>
        </p:txBody>
      </p:sp>
      <p:sp>
        <p:nvSpPr>
          <p:cNvPr id="12" name="Text Placeholder 11"/>
          <p:cNvSpPr>
            <a:spLocks noGrp="1"/>
          </p:cNvSpPr>
          <p:nvPr>
            <p:ph type="body" sz="half" idx="2"/>
          </p:nvPr>
        </p:nvSpPr>
        <p:spPr>
          <a:xfrm>
            <a:off x="838200" y="1811849"/>
            <a:ext cx="2779713" cy="3979351"/>
          </a:xfrm>
        </p:spPr>
        <p:txBody>
          <a:bodyPr/>
          <a:lstStyle/>
          <a:p>
            <a:r>
              <a:rPr lang="en-US" sz="1800" dirty="0">
                <a:solidFill>
                  <a:schemeClr val="bg2">
                    <a:lumMod val="50000"/>
                  </a:schemeClr>
                </a:solidFill>
              </a:rPr>
              <a:t>All pregnant women get a blood test to see if they have  Hepatitis B.  </a:t>
            </a:r>
          </a:p>
          <a:p>
            <a:r>
              <a:rPr lang="en-US" sz="1800" dirty="0">
                <a:solidFill>
                  <a:schemeClr val="bg2">
                    <a:lumMod val="50000"/>
                  </a:schemeClr>
                </a:solidFill>
              </a:rPr>
              <a:t> If a woman has not seen a doctor before she delivers her baby, then she will be tested at the hospital.  </a:t>
            </a:r>
          </a:p>
        </p:txBody>
      </p:sp>
      <p:grpSp>
        <p:nvGrpSpPr>
          <p:cNvPr id="14" name="Group 13" descr="Five pictures of different pregnant women."/>
          <p:cNvGrpSpPr/>
          <p:nvPr/>
        </p:nvGrpSpPr>
        <p:grpSpPr>
          <a:xfrm>
            <a:off x="3756282" y="838200"/>
            <a:ext cx="5076612" cy="5290344"/>
            <a:chOff x="3756282" y="838200"/>
            <a:chExt cx="5076612" cy="5290344"/>
          </a:xfrm>
        </p:grpSpPr>
        <p:pic>
          <p:nvPicPr>
            <p:cNvPr id="5" name="Picture 4" descr="AA043825.jpg"/>
            <p:cNvPicPr>
              <a:picLocks noChangeAspect="1"/>
            </p:cNvPicPr>
            <p:nvPr/>
          </p:nvPicPr>
          <p:blipFill>
            <a:blip r:embed="rId2" cstate="print"/>
            <a:stretch>
              <a:fillRect/>
            </a:stretch>
          </p:blipFill>
          <p:spPr>
            <a:xfrm>
              <a:off x="3962400" y="1676400"/>
              <a:ext cx="1951951" cy="1971870"/>
            </a:xfrm>
            <a:prstGeom prst="rect">
              <a:avLst/>
            </a:prstGeom>
            <a:ln>
              <a:solidFill>
                <a:schemeClr val="tx1"/>
              </a:solidFill>
            </a:ln>
          </p:spPr>
        </p:pic>
        <p:pic>
          <p:nvPicPr>
            <p:cNvPr id="8" name="Picture 7" descr="80619363.jpg"/>
            <p:cNvPicPr>
              <a:picLocks noChangeAspect="1"/>
            </p:cNvPicPr>
            <p:nvPr/>
          </p:nvPicPr>
          <p:blipFill>
            <a:blip r:embed="rId3" cstate="print"/>
            <a:stretch>
              <a:fillRect/>
            </a:stretch>
          </p:blipFill>
          <p:spPr>
            <a:xfrm>
              <a:off x="5791200" y="838200"/>
              <a:ext cx="1520842" cy="2284419"/>
            </a:xfrm>
            <a:prstGeom prst="rect">
              <a:avLst/>
            </a:prstGeom>
            <a:ln>
              <a:solidFill>
                <a:schemeClr val="tx1"/>
              </a:solidFill>
            </a:ln>
          </p:spPr>
        </p:pic>
        <p:pic>
          <p:nvPicPr>
            <p:cNvPr id="9" name="Picture 8" descr="stk25191nwl.jpg"/>
            <p:cNvPicPr>
              <a:picLocks noChangeAspect="1"/>
            </p:cNvPicPr>
            <p:nvPr/>
          </p:nvPicPr>
          <p:blipFill>
            <a:blip r:embed="rId4" cstate="print"/>
            <a:stretch>
              <a:fillRect/>
            </a:stretch>
          </p:blipFill>
          <p:spPr>
            <a:xfrm>
              <a:off x="3756282" y="3657600"/>
              <a:ext cx="1631435" cy="2470944"/>
            </a:xfrm>
            <a:prstGeom prst="rect">
              <a:avLst/>
            </a:prstGeom>
            <a:ln>
              <a:solidFill>
                <a:schemeClr val="tx1"/>
              </a:solidFill>
            </a:ln>
          </p:spPr>
        </p:pic>
        <p:pic>
          <p:nvPicPr>
            <p:cNvPr id="11" name="Picture 10" descr="83115697.jpg"/>
            <p:cNvPicPr>
              <a:picLocks noChangeAspect="1"/>
            </p:cNvPicPr>
            <p:nvPr/>
          </p:nvPicPr>
          <p:blipFill>
            <a:blip r:embed="rId5" cstate="print"/>
            <a:stretch>
              <a:fillRect/>
            </a:stretch>
          </p:blipFill>
          <p:spPr>
            <a:xfrm>
              <a:off x="5410200" y="3276600"/>
              <a:ext cx="1572625" cy="2362200"/>
            </a:xfrm>
            <a:prstGeom prst="rect">
              <a:avLst/>
            </a:prstGeom>
            <a:ln>
              <a:solidFill>
                <a:schemeClr val="tx1"/>
              </a:solidFill>
            </a:ln>
          </p:spPr>
        </p:pic>
        <p:pic>
          <p:nvPicPr>
            <p:cNvPr id="13" name="Picture 12" descr="76765033.jpg"/>
            <p:cNvPicPr>
              <a:picLocks noChangeAspect="1"/>
            </p:cNvPicPr>
            <p:nvPr/>
          </p:nvPicPr>
          <p:blipFill>
            <a:blip r:embed="rId6" cstate="print"/>
            <a:stretch>
              <a:fillRect/>
            </a:stretch>
          </p:blipFill>
          <p:spPr>
            <a:xfrm>
              <a:off x="7010400" y="2133600"/>
              <a:ext cx="1822494" cy="2741303"/>
            </a:xfrm>
            <a:prstGeom prst="rect">
              <a:avLst/>
            </a:prstGeom>
            <a:ln>
              <a:solidFill>
                <a:schemeClr val="tx1"/>
              </a:solidFill>
            </a:ln>
          </p:spPr>
        </p:pic>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7</a:t>
            </a:r>
          </a:p>
        </p:txBody>
      </p:sp>
      <p:sp>
        <p:nvSpPr>
          <p:cNvPr id="10" name="Title 9"/>
          <p:cNvSpPr>
            <a:spLocks noGrp="1"/>
          </p:cNvSpPr>
          <p:nvPr>
            <p:ph type="title"/>
          </p:nvPr>
        </p:nvSpPr>
        <p:spPr>
          <a:xfrm>
            <a:off x="801687" y="577850"/>
            <a:ext cx="3313113" cy="793750"/>
          </a:xfrm>
        </p:spPr>
        <p:txBody>
          <a:bodyPr/>
          <a:lstStyle/>
          <a:p>
            <a:r>
              <a:rPr lang="en-US" sz="2400" dirty="0"/>
              <a:t>Why are women tested for Hepatitis B?</a:t>
            </a:r>
          </a:p>
        </p:txBody>
      </p:sp>
      <p:sp>
        <p:nvSpPr>
          <p:cNvPr id="12" name="Text Placeholder 11"/>
          <p:cNvSpPr>
            <a:spLocks noGrp="1"/>
          </p:cNvSpPr>
          <p:nvPr>
            <p:ph type="body" sz="half" idx="2"/>
          </p:nvPr>
        </p:nvSpPr>
        <p:spPr>
          <a:xfrm>
            <a:off x="838200" y="1752600"/>
            <a:ext cx="2971800" cy="3979351"/>
          </a:xfrm>
        </p:spPr>
        <p:txBody>
          <a:bodyPr/>
          <a:lstStyle/>
          <a:p>
            <a:r>
              <a:rPr lang="en-US" sz="1800" dirty="0">
                <a:solidFill>
                  <a:schemeClr val="bg2">
                    <a:lumMod val="50000"/>
                  </a:schemeClr>
                </a:solidFill>
              </a:rPr>
              <a:t>Women are tested for Hepatitis B because hepatitis is a serious disease that can harm both mother and baby.</a:t>
            </a:r>
          </a:p>
          <a:p>
            <a:endParaRPr lang="en-US" sz="1800" dirty="0">
              <a:solidFill>
                <a:schemeClr val="bg2">
                  <a:lumMod val="50000"/>
                </a:schemeClr>
              </a:solidFill>
            </a:endParaRPr>
          </a:p>
          <a:p>
            <a:r>
              <a:rPr lang="en-US" sz="1800" dirty="0">
                <a:solidFill>
                  <a:schemeClr val="bg2">
                    <a:lumMod val="50000"/>
                  </a:schemeClr>
                </a:solidFill>
              </a:rPr>
              <a:t> A woman with Hepatitis B can give her baby the virus during childbirth. </a:t>
            </a:r>
          </a:p>
          <a:p>
            <a:r>
              <a:rPr lang="en-US" sz="1800" dirty="0">
                <a:solidFill>
                  <a:schemeClr val="bg2">
                    <a:lumMod val="50000"/>
                  </a:schemeClr>
                </a:solidFill>
              </a:rPr>
              <a:t>This can happen if she has a vaginal birth or a c-section.</a:t>
            </a:r>
          </a:p>
        </p:txBody>
      </p:sp>
      <p:pic>
        <p:nvPicPr>
          <p:cNvPr id="7" name="Picture 6" descr="A male physician sharing information on a clipboard with a pregnant woman."/>
          <p:cNvPicPr>
            <a:picLocks noChangeAspect="1"/>
          </p:cNvPicPr>
          <p:nvPr/>
        </p:nvPicPr>
        <p:blipFill>
          <a:blip r:embed="rId2" cstate="print"/>
          <a:stretch>
            <a:fillRect/>
          </a:stretch>
        </p:blipFill>
        <p:spPr>
          <a:xfrm>
            <a:off x="4572000" y="685800"/>
            <a:ext cx="3657600" cy="5499100"/>
          </a:xfrm>
          <a:prstGeom prst="rect">
            <a:avLst/>
          </a:prstGeom>
          <a:ln>
            <a:solidFill>
              <a:schemeClr val="tx1"/>
            </a:solid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a:spLocks noGrp="1"/>
          </p:cNvSpPr>
          <p:nvPr>
            <p:ph type="body" sz="quarter" idx="11"/>
          </p:nvPr>
        </p:nvSpPr>
        <p:spPr>
          <a:xfrm>
            <a:off x="457200" y="5791200"/>
            <a:ext cx="8229600" cy="609600"/>
          </a:xfrm>
        </p:spPr>
        <p:txBody>
          <a:bodyPr/>
          <a:lstStyle/>
          <a:p>
            <a:r>
              <a:rPr lang="en-US" sz="1800" dirty="0"/>
              <a:t>8</a:t>
            </a:r>
          </a:p>
        </p:txBody>
      </p:sp>
      <p:sp>
        <p:nvSpPr>
          <p:cNvPr id="10" name="Title 9"/>
          <p:cNvSpPr>
            <a:spLocks noGrp="1"/>
          </p:cNvSpPr>
          <p:nvPr>
            <p:ph type="title"/>
          </p:nvPr>
        </p:nvSpPr>
        <p:spPr>
          <a:xfrm>
            <a:off x="800100" y="806450"/>
            <a:ext cx="4610100" cy="565150"/>
          </a:xfrm>
        </p:spPr>
        <p:txBody>
          <a:bodyPr/>
          <a:lstStyle/>
          <a:p>
            <a:r>
              <a:rPr lang="en-US" sz="2400" dirty="0"/>
              <a:t>How can doctors stop babies from getting Hepatitis B?</a:t>
            </a:r>
          </a:p>
        </p:txBody>
      </p:sp>
      <p:sp>
        <p:nvSpPr>
          <p:cNvPr id="12" name="Text Placeholder 11"/>
          <p:cNvSpPr>
            <a:spLocks noGrp="1"/>
          </p:cNvSpPr>
          <p:nvPr>
            <p:ph type="body" sz="half" idx="2"/>
          </p:nvPr>
        </p:nvSpPr>
        <p:spPr>
          <a:xfrm>
            <a:off x="838200" y="1676400"/>
            <a:ext cx="3962400" cy="3979351"/>
          </a:xfrm>
        </p:spPr>
        <p:txBody>
          <a:bodyPr/>
          <a:lstStyle/>
          <a:p>
            <a:r>
              <a:rPr lang="en-US" sz="1800" dirty="0">
                <a:solidFill>
                  <a:schemeClr val="bg2">
                    <a:lumMod val="50000"/>
                  </a:schemeClr>
                </a:solidFill>
              </a:rPr>
              <a:t>All babies in the United States are given shots, or vaccine, to prevent Hepatitis B.  When a woman has Hepatitis B, her baby gets two shots soon after birth.  One is Hepatitis B vaccine and the other shot is called HBIG. These shots stop the virus from causing infection at the time of birth.  </a:t>
            </a:r>
          </a:p>
        </p:txBody>
      </p:sp>
      <p:pic>
        <p:nvPicPr>
          <p:cNvPr id="7" name="Picture 6" descr="A woman sitting up in a patient's bed while holding a newborn. A female physician is sitting alongside her."/>
          <p:cNvPicPr>
            <a:picLocks noChangeAspect="1"/>
          </p:cNvPicPr>
          <p:nvPr/>
        </p:nvPicPr>
        <p:blipFill>
          <a:blip r:embed="rId2" cstate="print"/>
          <a:stretch>
            <a:fillRect/>
          </a:stretch>
        </p:blipFill>
        <p:spPr>
          <a:xfrm>
            <a:off x="4724400" y="2895600"/>
            <a:ext cx="4072249" cy="2971800"/>
          </a:xfrm>
          <a:prstGeom prst="rect">
            <a:avLst/>
          </a:prstGeom>
          <a:ln>
            <a:solidFill>
              <a:schemeClr val="tx1"/>
            </a:solid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sz="1800" dirty="0"/>
              <a:t>9</a:t>
            </a:r>
          </a:p>
        </p:txBody>
      </p:sp>
      <p:sp>
        <p:nvSpPr>
          <p:cNvPr id="10" name="Title 9"/>
          <p:cNvSpPr>
            <a:spLocks noGrp="1"/>
          </p:cNvSpPr>
          <p:nvPr>
            <p:ph type="title"/>
          </p:nvPr>
        </p:nvSpPr>
        <p:spPr>
          <a:xfrm>
            <a:off x="801687" y="577850"/>
            <a:ext cx="3770313" cy="869950"/>
          </a:xfrm>
        </p:spPr>
        <p:txBody>
          <a:bodyPr/>
          <a:lstStyle/>
          <a:p>
            <a:r>
              <a:rPr lang="en-US" sz="2400" dirty="0"/>
              <a:t>What is the Hepatitis B vaccine?</a:t>
            </a:r>
          </a:p>
        </p:txBody>
      </p:sp>
      <p:sp>
        <p:nvSpPr>
          <p:cNvPr id="12" name="Text Placeholder 11"/>
          <p:cNvSpPr>
            <a:spLocks noGrp="1"/>
          </p:cNvSpPr>
          <p:nvPr>
            <p:ph type="body" sz="half" idx="2"/>
          </p:nvPr>
        </p:nvSpPr>
        <p:spPr>
          <a:xfrm>
            <a:off x="762000" y="1888049"/>
            <a:ext cx="6858000" cy="855152"/>
          </a:xfrm>
        </p:spPr>
        <p:txBody>
          <a:bodyPr/>
          <a:lstStyle/>
          <a:p>
            <a:r>
              <a:rPr lang="en-US" sz="1800" dirty="0">
                <a:solidFill>
                  <a:schemeClr val="bg2">
                    <a:lumMod val="50000"/>
                  </a:schemeClr>
                </a:solidFill>
              </a:rPr>
              <a:t>The Hepatitis B vaccine helps your baby fight Hepatitis B over his or her  whole life.</a:t>
            </a:r>
          </a:p>
        </p:txBody>
      </p:sp>
      <p:grpSp>
        <p:nvGrpSpPr>
          <p:cNvPr id="11" name="Group 10" descr="Four pictures of females of a full range of ages."/>
          <p:cNvGrpSpPr/>
          <p:nvPr/>
        </p:nvGrpSpPr>
        <p:grpSpPr>
          <a:xfrm>
            <a:off x="838200" y="2819400"/>
            <a:ext cx="7696201" cy="3322633"/>
            <a:chOff x="838200" y="2819400"/>
            <a:chExt cx="7696201" cy="3322633"/>
          </a:xfrm>
        </p:grpSpPr>
        <p:pic>
          <p:nvPicPr>
            <p:cNvPr id="7" name="Picture 6" descr="87754347.jpg"/>
            <p:cNvPicPr>
              <a:picLocks noChangeAspect="1"/>
            </p:cNvPicPr>
            <p:nvPr/>
          </p:nvPicPr>
          <p:blipFill>
            <a:blip r:embed="rId2" cstate="print"/>
            <a:stretch>
              <a:fillRect/>
            </a:stretch>
          </p:blipFill>
          <p:spPr>
            <a:xfrm>
              <a:off x="4343400" y="2895599"/>
              <a:ext cx="1904895" cy="2855371"/>
            </a:xfrm>
            <a:prstGeom prst="rect">
              <a:avLst/>
            </a:prstGeom>
            <a:ln>
              <a:solidFill>
                <a:schemeClr val="tx1"/>
              </a:solidFill>
            </a:ln>
          </p:spPr>
        </p:pic>
        <p:pic>
          <p:nvPicPr>
            <p:cNvPr id="8" name="Picture 7" descr="200067418-001.jpg"/>
            <p:cNvPicPr>
              <a:picLocks noChangeAspect="1"/>
            </p:cNvPicPr>
            <p:nvPr/>
          </p:nvPicPr>
          <p:blipFill>
            <a:blip r:embed="rId3" cstate="print"/>
            <a:stretch>
              <a:fillRect/>
            </a:stretch>
          </p:blipFill>
          <p:spPr>
            <a:xfrm>
              <a:off x="1981200" y="4267200"/>
              <a:ext cx="2182482" cy="1752600"/>
            </a:xfrm>
            <a:prstGeom prst="rect">
              <a:avLst/>
            </a:prstGeom>
            <a:ln>
              <a:solidFill>
                <a:schemeClr val="tx1"/>
              </a:solidFill>
            </a:ln>
          </p:spPr>
        </p:pic>
        <p:pic>
          <p:nvPicPr>
            <p:cNvPr id="5" name="Picture 4" descr="80403657.jpg"/>
            <p:cNvPicPr>
              <a:picLocks noChangeAspect="1"/>
            </p:cNvPicPr>
            <p:nvPr/>
          </p:nvPicPr>
          <p:blipFill>
            <a:blip r:embed="rId4" cstate="print"/>
            <a:stretch>
              <a:fillRect/>
            </a:stretch>
          </p:blipFill>
          <p:spPr>
            <a:xfrm>
              <a:off x="838200" y="2819400"/>
              <a:ext cx="1775544" cy="2667000"/>
            </a:xfrm>
            <a:prstGeom prst="rect">
              <a:avLst/>
            </a:prstGeom>
            <a:ln>
              <a:solidFill>
                <a:schemeClr val="tx1"/>
              </a:solidFill>
            </a:ln>
          </p:spPr>
        </p:pic>
        <p:pic>
          <p:nvPicPr>
            <p:cNvPr id="9" name="Picture 8" descr="87704200.jpg"/>
            <p:cNvPicPr>
              <a:picLocks noChangeAspect="1"/>
            </p:cNvPicPr>
            <p:nvPr/>
          </p:nvPicPr>
          <p:blipFill>
            <a:blip r:embed="rId5" cstate="print"/>
            <a:stretch>
              <a:fillRect/>
            </a:stretch>
          </p:blipFill>
          <p:spPr>
            <a:xfrm>
              <a:off x="6019801" y="4470260"/>
              <a:ext cx="2514600" cy="1671773"/>
            </a:xfrm>
            <a:prstGeom prst="rect">
              <a:avLst/>
            </a:prstGeom>
            <a:ln>
              <a:solidFill>
                <a:schemeClr val="tx1"/>
              </a:solidFill>
            </a:ln>
          </p:spPr>
        </p:pic>
      </p:grpSp>
    </p:spTree>
  </p:cSld>
  <p:clrMapOvr>
    <a:masterClrMapping/>
  </p:clrMapOvr>
  <p:transition>
    <p:fade/>
  </p:transition>
</p:sld>
</file>

<file path=ppt/theme/theme1.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NCHHSTP_PPT_light(</Template>
  <TotalTime>2053</TotalTime>
  <Words>1030</Words>
  <Application>Microsoft Office PowerPoint</Application>
  <PresentationFormat>On-screen Show (4:3)</PresentationFormat>
  <Paragraphs>100</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Myriad Web Pro</vt:lpstr>
      <vt:lpstr>Wingdings</vt:lpstr>
      <vt:lpstr>Helvetica 55 Roman</vt:lpstr>
      <vt:lpstr>Arial</vt:lpstr>
      <vt:lpstr>Courier New</vt:lpstr>
      <vt:lpstr>Calibri</vt:lpstr>
      <vt:lpstr>NCHHSTP_PPT_light(</vt:lpstr>
      <vt:lpstr>Hepatitis B and Your Healthy Baby</vt:lpstr>
      <vt:lpstr>PowerPoint Presentation</vt:lpstr>
      <vt:lpstr>PowerPoint Presentation</vt:lpstr>
      <vt:lpstr>What causes Hepatitis B?</vt:lpstr>
      <vt:lpstr>The Liver and Health</vt:lpstr>
      <vt:lpstr>How does a woman know if she has Hepatitis B?</vt:lpstr>
      <vt:lpstr>Why are women tested for Hepatitis B?</vt:lpstr>
      <vt:lpstr>How can doctors stop babies from getting Hepatitis B?</vt:lpstr>
      <vt:lpstr>What is the Hepatitis B vaccine?</vt:lpstr>
      <vt:lpstr>What is HBIG?</vt:lpstr>
      <vt:lpstr>PowerPoint Presentation</vt:lpstr>
      <vt:lpstr>What do the shots do?</vt:lpstr>
      <vt:lpstr>What happens if a baby does not get vaccinated?</vt:lpstr>
      <vt:lpstr>How many Hepatitis B vaccine shots do babies need?  </vt:lpstr>
      <vt:lpstr>When do I bring my baby to the doctor?</vt:lpstr>
      <vt:lpstr>How do I know my baby is protected from Hepatitis B?</vt:lpstr>
      <vt:lpstr>Your doctor will also ask you to bring your baby into the clinic for other shots and check-ups.   This helps you have a healthy baby.</vt:lpstr>
      <vt:lpstr>Can you breastfeed your baby? </vt:lpstr>
      <vt:lpstr>Can you eat with your family?</vt:lpstr>
      <vt:lpstr>Can you hug and kiss your baby?</vt:lpstr>
      <vt:lpstr>How do I protect my family every day?</vt:lpstr>
      <vt:lpstr>How can I make sure my family is protected?</vt:lpstr>
      <vt:lpstr>Your baby is counting on you!</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Perinatal Hep B Slideset #1  Focus on the Baby (standard set)</dc:title>
  <dc:creator>jra8</dc:creator>
  <cp:lastModifiedBy>Chari Cohen</cp:lastModifiedBy>
  <cp:revision>201</cp:revision>
  <dcterms:created xsi:type="dcterms:W3CDTF">2010-06-01T14:02:48Z</dcterms:created>
  <dcterms:modified xsi:type="dcterms:W3CDTF">2017-10-12T14:54:12Z</dcterms:modified>
</cp:coreProperties>
</file>