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55.jpg" ContentType="image/jp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4" r:id="rId3"/>
    <p:sldMasterId id="2147483786" r:id="rId4"/>
    <p:sldMasterId id="2147483788" r:id="rId5"/>
    <p:sldMasterId id="2147483795" r:id="rId6"/>
    <p:sldMasterId id="2147483807" r:id="rId7"/>
    <p:sldMasterId id="2147483814" r:id="rId8"/>
    <p:sldMasterId id="2147483816" r:id="rId9"/>
  </p:sldMasterIdLst>
  <p:notesMasterIdLst>
    <p:notesMasterId r:id="rId70"/>
  </p:notesMasterIdLst>
  <p:handoutMasterIdLst>
    <p:handoutMasterId r:id="rId71"/>
  </p:handoutMasterIdLst>
  <p:sldIdLst>
    <p:sldId id="433" r:id="rId10"/>
    <p:sldId id="259" r:id="rId11"/>
    <p:sldId id="444" r:id="rId12"/>
    <p:sldId id="256" r:id="rId13"/>
    <p:sldId id="445" r:id="rId14"/>
    <p:sldId id="261" r:id="rId15"/>
    <p:sldId id="263" r:id="rId16"/>
    <p:sldId id="267" r:id="rId17"/>
    <p:sldId id="270" r:id="rId18"/>
    <p:sldId id="268" r:id="rId19"/>
    <p:sldId id="285" r:id="rId20"/>
    <p:sldId id="281" r:id="rId21"/>
    <p:sldId id="278" r:id="rId22"/>
    <p:sldId id="283" r:id="rId23"/>
    <p:sldId id="277" r:id="rId24"/>
    <p:sldId id="279" r:id="rId25"/>
    <p:sldId id="280" r:id="rId26"/>
    <p:sldId id="282" r:id="rId27"/>
    <p:sldId id="284" r:id="rId28"/>
    <p:sldId id="446" r:id="rId29"/>
    <p:sldId id="262" r:id="rId30"/>
    <p:sldId id="401" r:id="rId31"/>
    <p:sldId id="412" r:id="rId32"/>
    <p:sldId id="413" r:id="rId33"/>
    <p:sldId id="414" r:id="rId34"/>
    <p:sldId id="416" r:id="rId35"/>
    <p:sldId id="410" r:id="rId36"/>
    <p:sldId id="417" r:id="rId37"/>
    <p:sldId id="418" r:id="rId38"/>
    <p:sldId id="258" r:id="rId39"/>
    <p:sldId id="447" r:id="rId40"/>
    <p:sldId id="321" r:id="rId41"/>
    <p:sldId id="448" r:id="rId42"/>
    <p:sldId id="275" r:id="rId43"/>
    <p:sldId id="299" r:id="rId44"/>
    <p:sldId id="300" r:id="rId45"/>
    <p:sldId id="317" r:id="rId46"/>
    <p:sldId id="297" r:id="rId47"/>
    <p:sldId id="449" r:id="rId48"/>
    <p:sldId id="428" r:id="rId49"/>
    <p:sldId id="426" r:id="rId50"/>
    <p:sldId id="429" r:id="rId51"/>
    <p:sldId id="430" r:id="rId52"/>
    <p:sldId id="377" r:id="rId53"/>
    <p:sldId id="482" r:id="rId54"/>
    <p:sldId id="380" r:id="rId55"/>
    <p:sldId id="409" r:id="rId56"/>
    <p:sldId id="493" r:id="rId57"/>
    <p:sldId id="486" r:id="rId58"/>
    <p:sldId id="490" r:id="rId59"/>
    <p:sldId id="491" r:id="rId60"/>
    <p:sldId id="494" r:id="rId61"/>
    <p:sldId id="495" r:id="rId62"/>
    <p:sldId id="488" r:id="rId63"/>
    <p:sldId id="422" r:id="rId64"/>
    <p:sldId id="489" r:id="rId65"/>
    <p:sldId id="419" r:id="rId66"/>
    <p:sldId id="366" r:id="rId67"/>
    <p:sldId id="305" r:id="rId68"/>
    <p:sldId id="450" r:id="rId6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59"/>
    <a:srgbClr val="92C2E2"/>
    <a:srgbClr val="FFFFFD"/>
    <a:srgbClr val="00437F"/>
    <a:srgbClr val="E6C75B"/>
    <a:srgbClr val="999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43" autoAdjust="0"/>
    <p:restoredTop sz="95755" autoAdjust="0"/>
  </p:normalViewPr>
  <p:slideViewPr>
    <p:cSldViewPr snapToGrid="0">
      <p:cViewPr varScale="1">
        <p:scale>
          <a:sx n="124" d="100"/>
          <a:sy n="124" d="100"/>
        </p:scale>
        <p:origin x="1280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1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" Type="http://schemas.openxmlformats.org/officeDocument/2006/relationships/slideMaster" Target="slideMasters/slideMaster6.xml"/><Relationship Id="rId51" Type="http://schemas.openxmlformats.org/officeDocument/2006/relationships/slide" Target="slides/slide42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5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80338-1319-4FDC-B208-A3E9039718BC}" type="datetimeFigureOut">
              <a:rPr lang="en-US" smtClean="0"/>
              <a:t>10/1/20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D8DE6-B45C-4F25-9CC1-F477E4C1A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0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7B9AE1C-A6E4-4E72-8E2F-D24BE2FAA636}" type="datetimeFigureOut">
              <a:rPr lang="en-US" smtClean="0"/>
              <a:t>10/1/20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469ADF-7F2A-40EF-8E6F-5654DC822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44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69ADF-7F2A-40EF-8E6F-5654DC822D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98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 want to thank the organizers for inviting me to be here today. It is a real pleasure to finally be here in Australia and at this amazing meeting.</a:t>
            </a:r>
          </a:p>
          <a:p>
            <a:r>
              <a:rPr lang="en-US" baseline="0" dirty="0"/>
              <a:t>I am so impressed with what you have done here- convening physicians, nurses, researchers, pharmacists, researchers and patients. This is a real example of what elimination is all about.  </a:t>
            </a:r>
          </a:p>
          <a:p>
            <a:r>
              <a:rPr lang="en-US" baseline="0" dirty="0"/>
              <a:t>So a little about myself. My parents immigrated from Taiwan to the US where I was born. I am a internal medicine physician with a public health background. I used to live/work in NYC where I first started caring for hepatitis patients in Chinatown Manhattan. Our program became known for it’s primary care based care of </a:t>
            </a:r>
            <a:r>
              <a:rPr lang="en-US" baseline="0" dirty="0" err="1"/>
              <a:t>Hep</a:t>
            </a:r>
            <a:r>
              <a:rPr lang="en-US" baseline="0" dirty="0"/>
              <a:t> B patients and I was really proud of our </a:t>
            </a:r>
            <a:r>
              <a:rPr lang="en-US" baseline="0" dirty="0" err="1"/>
              <a:t>Hep</a:t>
            </a:r>
            <a:r>
              <a:rPr lang="en-US" baseline="0" dirty="0"/>
              <a:t> B mom’s care program which followed pregnant women through their pregnancy and then their infant post vaccination etc.</a:t>
            </a:r>
          </a:p>
          <a:p>
            <a:r>
              <a:rPr lang="en-US" baseline="0" dirty="0"/>
              <a:t>If you had asked me to give a talk with this kind of title 5 years ago, I would have brushed it aside thinking that it wasn’t a very important topic. And the really important matters were the research studies being presented at specialty conferences about the latest studies. In fact, when I first joined the board at the World Hepatitis Alliance and we were talking about physicians starting patient groups, in the back of my mind, I felt those were the soft things of medicine, the </a:t>
            </a:r>
            <a:r>
              <a:rPr lang="en-US" baseline="0" dirty="0" err="1"/>
              <a:t>froofroo</a:t>
            </a:r>
            <a:r>
              <a:rPr lang="en-US" baseline="0" dirty="0"/>
              <a:t> aspects.</a:t>
            </a:r>
          </a:p>
          <a:p>
            <a:r>
              <a:rPr lang="en-US" baseline="0" dirty="0"/>
              <a:t>I realize now I had pushed my identity as someone living with hepatitis B to the back of my mind (and like many others who self stigmatize, didn’t really want to deal with the fact that I myself was living with the disease and what the ramifications might be). But I was in meetings always lamenting about how we </a:t>
            </a:r>
            <a:r>
              <a:rPr lang="en-US" baseline="0" dirty="0" err="1"/>
              <a:t>culdn’t</a:t>
            </a:r>
            <a:r>
              <a:rPr lang="en-US" baseline="0" dirty="0"/>
              <a:t> find patients to tell their stories and I started feeling a bit hypocritical for not talking about my own story. And it was actually hearing the stories of my peers, fellow board members of WHA- Dee Lee, Michael </a:t>
            </a:r>
            <a:r>
              <a:rPr lang="en-US" baseline="0" dirty="0" err="1"/>
              <a:t>Ninburg</a:t>
            </a:r>
            <a:r>
              <a:rPr lang="en-US" baseline="0" dirty="0"/>
              <a:t>, Charles Gore– that made me finally pause and think through my own experience and how I had wrestled with the diagnosis and experience the same fears, guilt and even shame that I told my patients not to worry about. And it’s </a:t>
            </a:r>
            <a:r>
              <a:rPr lang="en-US" baseline="0" dirty="0" err="1"/>
              <a:t>actualy</a:t>
            </a:r>
            <a:r>
              <a:rPr lang="en-US" baseline="0" dirty="0"/>
              <a:t> when I hear the stories of patients who are hopeless, afraid, despondent, that I realize how important it is for us who can, to speak out.</a:t>
            </a:r>
          </a:p>
          <a:p>
            <a:r>
              <a:rPr lang="en-US" baseline="0" dirty="0"/>
              <a:t>So I would say I’ve realized now that this whole patient voice bit, which I had thought was </a:t>
            </a:r>
            <a:r>
              <a:rPr lang="en-US" baseline="0" dirty="0" err="1"/>
              <a:t>froofroo</a:t>
            </a:r>
            <a:r>
              <a:rPr lang="en-US" baseline="0" dirty="0"/>
              <a:t> is actually thus far the most important role of my career.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0890F-32A6-BD4C-8B43-3FF857B6FE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504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3550" y="1793875"/>
            <a:ext cx="6459538" cy="4845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-With</a:t>
            </a:r>
            <a:r>
              <a:rPr lang="en-US" sz="1800" baseline="0" dirty="0"/>
              <a:t> 325m affected but upwards of 290m not diagnosed, we need to FIND THE MISSING MILLIONS. </a:t>
            </a:r>
          </a:p>
          <a:p>
            <a:r>
              <a:rPr lang="en-US" sz="1800" baseline="0" dirty="0"/>
              <a:t>-Diagnosis will drive prevention, awareness, access to treatment. It will save lives and as a global organization representing the voices of the affected community, we have a massive role to play in this.  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E5266-B029-1444-8F50-FF32926A403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306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3550" y="1793875"/>
            <a:ext cx="6459538" cy="4845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some of the barriers out there to diagnosis?</a:t>
            </a:r>
          </a:p>
          <a:p>
            <a:r>
              <a:rPr lang="en-US" dirty="0"/>
              <a:t>Lack</a:t>
            </a:r>
            <a:r>
              <a:rPr lang="en-US" baseline="0" dirty="0"/>
              <a:t> of overall awareness.</a:t>
            </a:r>
          </a:p>
          <a:p>
            <a:r>
              <a:rPr lang="en-US" baseline="0" dirty="0"/>
              <a:t>These are some of the many components that can come in to play</a:t>
            </a:r>
          </a:p>
          <a:p>
            <a:r>
              <a:rPr lang="en-US" baseline="0" dirty="0"/>
              <a:t>Here you see how stigma effects so much of ones life</a:t>
            </a:r>
          </a:p>
          <a:p>
            <a:r>
              <a:rPr lang="en-US" baseline="0" dirty="0"/>
              <a:t>When they look at QOL scores of people with HBV, it’s not the physical symptoms that impact them the most, it’s the stigma that impacts their life</a:t>
            </a:r>
          </a:p>
          <a:p>
            <a:pPr defTabSz="678485">
              <a:defRPr/>
            </a:pPr>
            <a:r>
              <a:rPr lang="en-US" baseline="0" dirty="0"/>
              <a:t>In many parts of the world, people with HBV cannot study, work certain jobs, must eat at </a:t>
            </a:r>
            <a:r>
              <a:rPr lang="en-US" baseline="0" dirty="0" err="1"/>
              <a:t>separete</a:t>
            </a:r>
            <a:r>
              <a:rPr lang="en-US" baseline="0" dirty="0"/>
              <a:t> tables from family members and coworkers, they are left at the alter or divorced-  it completely destroys their lives. This is often what keeps people from getting tested or in care- they would rather not know and have to deal with consequences. Body double. We don’t hear much about it in the US but in other </a:t>
            </a:r>
            <a:r>
              <a:rPr lang="en-US" baseline="0" dirty="0" err="1"/>
              <a:t>countriespeople</a:t>
            </a:r>
            <a:r>
              <a:rPr lang="en-US" baseline="0" dirty="0"/>
              <a:t> w HBV commit suicide because of the hopelessness they feel</a:t>
            </a:r>
          </a:p>
          <a:p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0890F-32A6-BD4C-8B43-3FF857B6FE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269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E5266-B029-1444-8F50-FF32926A403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629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0890F-32A6-BD4C-8B43-3FF857B6FE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415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have all these great guidelines but what is happening in the real world?</a:t>
            </a:r>
            <a:r>
              <a:rPr lang="en-US" baseline="0" dirty="0"/>
              <a:t> Are they being followed</a:t>
            </a:r>
          </a:p>
          <a:p>
            <a:r>
              <a:rPr lang="en-US" baseline="0" dirty="0"/>
              <a:t>CDC funded a multi site study at integrated health systems with primary care and </a:t>
            </a:r>
            <a:r>
              <a:rPr lang="en-US" baseline="0" dirty="0" err="1"/>
              <a:t>specilaists</a:t>
            </a:r>
            <a:r>
              <a:rPr lang="en-US" baseline="0" dirty="0"/>
              <a:t>- Kaiser is a leader in providing standardized </a:t>
            </a:r>
            <a:r>
              <a:rPr lang="en-US" baseline="0" dirty="0" err="1"/>
              <a:t>qulality</a:t>
            </a:r>
            <a:r>
              <a:rPr lang="en-US" baseline="0" dirty="0"/>
              <a:t> measure based care</a:t>
            </a:r>
          </a:p>
          <a:p>
            <a:r>
              <a:rPr lang="en-US" baseline="0" dirty="0"/>
              <a:t>Henry Ford has an </a:t>
            </a:r>
            <a:r>
              <a:rPr lang="en-US" baseline="0" dirty="0" err="1"/>
              <a:t>excelent</a:t>
            </a:r>
            <a:r>
              <a:rPr lang="en-US" baseline="0" dirty="0"/>
              <a:t> liver program and </a:t>
            </a:r>
            <a:r>
              <a:rPr lang="en-US" baseline="0" dirty="0" err="1"/>
              <a:t>Giesinger</a:t>
            </a:r>
            <a:r>
              <a:rPr lang="en-US" baseline="0" dirty="0"/>
              <a:t> is always winning awards</a:t>
            </a:r>
          </a:p>
          <a:p>
            <a:r>
              <a:rPr lang="en-US" baseline="0" dirty="0"/>
              <a:t>2K HBV patients</a:t>
            </a:r>
          </a:p>
          <a:p>
            <a:r>
              <a:rPr lang="en-US" baseline="0" dirty="0"/>
              <a:t>18% didn’t have HBV DNA and yet they the majority had an ALT so there is a missed opportunity</a:t>
            </a:r>
          </a:p>
          <a:p>
            <a:r>
              <a:rPr lang="en-US" baseline="0" dirty="0"/>
              <a:t>And maybe we need the EMR to prompt the docs when they order the ALT to add on the HBV DNA</a:t>
            </a:r>
          </a:p>
          <a:p>
            <a:r>
              <a:rPr lang="en-US" baseline="0" dirty="0"/>
              <a:t>Messy health care </a:t>
            </a:r>
            <a:r>
              <a:rPr lang="en-US" baseline="0" dirty="0" err="1"/>
              <a:t>sstems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0890F-32A6-BD4C-8B43-3FF857B6FE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359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1569" indent="-292911" eaLnBrk="0" hangingPunct="0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1644" indent="-234328" eaLnBrk="0" hangingPunct="0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0301" indent="-234328" eaLnBrk="0" hangingPunct="0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08960" indent="-234328" eaLnBrk="0" hangingPunct="0"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7617" indent="-234328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6274" indent="-234328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14931" indent="-234328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83588" indent="-234328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5F80B-07D1-4569-9C3C-D1BB0AC7A1C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0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153604" name="Notes Placeholder 2"/>
          <p:cNvSpPr>
            <a:spLocks noGrp="1"/>
          </p:cNvSpPr>
          <p:nvPr>
            <p:ph type="body" idx="1"/>
          </p:nvPr>
        </p:nvSpPr>
        <p:spPr>
          <a:xfrm>
            <a:off x="685805" y="4400551"/>
            <a:ext cx="5496246" cy="449147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5" tIns="47755" rIns="95505" bIns="47755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522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feel</a:t>
            </a:r>
            <a:r>
              <a:rPr lang="en-US" baseline="0" dirty="0"/>
              <a:t> like this conference has embraced this and I have seen this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E5266-B029-1444-8F50-FF32926A403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649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 is a sign that something is coming next</a:t>
            </a:r>
          </a:p>
          <a:p>
            <a:r>
              <a:rPr lang="en-US" dirty="0"/>
              <a:t>Is a sign of movement</a:t>
            </a:r>
            <a:r>
              <a:rPr lang="en-US" baseline="0" dirty="0"/>
              <a:t> to indicate that this is our next achievement</a:t>
            </a:r>
            <a:endParaRPr lang="en-US" dirty="0"/>
          </a:p>
          <a:p>
            <a:r>
              <a:rPr lang="en-US" dirty="0"/>
              <a:t>Like the … you</a:t>
            </a:r>
            <a:r>
              <a:rPr lang="en-US" baseline="0" dirty="0"/>
              <a:t> see when a text is coming in</a:t>
            </a:r>
          </a:p>
          <a:p>
            <a:endParaRPr lang="en-US" baseline="0" dirty="0"/>
          </a:p>
          <a:p>
            <a:r>
              <a:rPr lang="en-US" baseline="0" dirty="0"/>
              <a:t>The color green is fresh, vitality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3AED0-4226-4CD2-BF51-E99E2AD2FE4F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019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AFE02-329A-43F6-A13D-6DAE1F47D99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745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Beliefs on clinical trial participation and thoughts on how to improve participation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A3C35-AE38-4273-952E-CBA425D8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189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AFE02-329A-43F6-A13D-6DAE1F47D99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305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dirty="0"/>
              <a:t>Clarify and document the physical, emotional, professional and social impact</a:t>
            </a:r>
          </a:p>
          <a:p>
            <a:pPr lvl="1"/>
            <a:r>
              <a:rPr lang="en-US" sz="1200" dirty="0"/>
              <a:t>Experiences with stigma and discrimination – and impact on care and treatment</a:t>
            </a:r>
          </a:p>
          <a:p>
            <a:pPr lvl="1"/>
            <a:r>
              <a:rPr lang="en-US" sz="1200" dirty="0"/>
              <a:t>Treatment experiences and thoughts on future/ideal treatment – including current treatment challenges</a:t>
            </a:r>
          </a:p>
          <a:p>
            <a:pPr lvl="1"/>
            <a:r>
              <a:rPr lang="en-US" sz="1200" dirty="0"/>
              <a:t>Focus on treatment-related wants, needs and challenges – and thoughts/PROs for future treatments and clinical trials</a:t>
            </a:r>
          </a:p>
          <a:p>
            <a:pPr lvl="1"/>
            <a:r>
              <a:rPr lang="en-US" sz="1200" dirty="0"/>
              <a:t>Beliefs on clinical trial participation and thoughts on how to improve participation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A3C35-AE38-4273-952E-CBA425D8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58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A3C35-AE38-4273-952E-CBA425D8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8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A3C35-AE38-4273-952E-CBA425D8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418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National = 320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International = 1,610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Currently conducting descriptive and inferential 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A3C35-AE38-4273-952E-CBA425D8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046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About half (53%) of international respondents said they are not under the care of a medical provider.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(41%) stated that they could not find a medical provider to manage their hepatitis B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51% stated that they could not afford to see a medical provider.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Fewer international respondents were treated for hepatitis B compared to U.S. residents (32% international vs. 54% U.S.).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most stated reason for non-treatment was cost: 67% of international respondents said cost was a challenge vs. 52% of U.S. respondents.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Additionally, international respondents described missing medication doses more often than U.S. respondents: 9% missed a dose every other day compared to less than 3% of U.S. respondents.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International respondents more often stated that life was less enjoyable (60% international vs. 46% U.S.), and more often stated that they avoided others (42% international vs. 34% U.S.) because of their hepatitis B.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International respondents were also more worried about: transmitting hepatitis B to others (67% international vs. 51% U.S.), facing discrimination (66% international vs. 51% U.S.), that their relationships were negatively impacted (47% international vs. 41% U.S.), and that their ability to do their job was negatively impacted by hepatitis B (45% international vs 40% U.S.).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A3C35-AE38-4273-952E-CBA425D8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046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A3C35-AE38-4273-952E-CBA425D8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504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/>
          </a:p>
        </p:txBody>
      </p:sp>
      <p:sp>
        <p:nvSpPr>
          <p:cNvPr id="4464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22CF71-2CAE-4C53-B3EC-E65138F9AB32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93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D113A-F17A-3240-B8EF-BC92362DC522}" type="datetimeFigureOut">
              <a:rPr lang="en-US" smtClean="0"/>
              <a:pPr/>
              <a:t>10/1/20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DFBE2-3BD2-1341-8C14-AE69520B96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60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srgbClr val="3E3D2D"/>
                </a:solidFill>
                <a:latin typeface="Tw Cen MT"/>
              </a:rPr>
              <a:pPr/>
              <a:t>10/1/20</a:t>
            </a:fld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latin typeface="Tw Cen MT"/>
              </a:rPr>
              <a:pPr/>
              <a:t>‹#›</a:t>
            </a:fld>
            <a:endParaRPr lang="en-US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69092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srgbClr val="3E3D2D"/>
                </a:solidFill>
                <a:latin typeface="Tw Cen MT"/>
              </a:rPr>
              <a:pPr/>
              <a:t>10/1/20</a:t>
            </a:fld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latin typeface="Tw Cen MT"/>
              </a:rPr>
              <a:pPr/>
              <a:t>‹#›</a:t>
            </a:fld>
            <a:endParaRPr lang="en-US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513187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4510605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AU" dirty="0"/>
              <a:t>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/>
                <a:cs typeface="Arial Narrow"/>
              </a:defRPr>
            </a:lvl1pPr>
          </a:lstStyle>
          <a:p>
            <a:fld id="{A69A84EC-3929-604C-AF17-5B35E6205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38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1926-AA5C-0642-A017-F4352611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04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1926-AA5C-0642-A017-F4352611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04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1926-AA5C-0642-A017-F4352611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1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E996231-054B-0843-A57B-1003D1D50295}" type="datetimeFigureOut">
              <a:rPr lang="en-US" smtClean="0"/>
              <a:t>10/1/20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1926-AA5C-0642-A017-F4352611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45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1926-AA5C-0642-A017-F4352611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92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1926-AA5C-0642-A017-F4352611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27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589B2-7E19-4BBB-B58A-FE3EACC41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4DAD17-8B7B-4FD6-8498-172049BBC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2A164-CE56-4273-99D9-067A845D7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37F7-02E9-4420-B60A-50858B989604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0061B-A59D-4DE5-9FEA-D788C62BE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3D534-D243-4C87-A946-4D2EF649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3219-13E8-4A18-9C4A-FEBBCD84C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74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srgbClr val="3E3D2D"/>
                </a:solidFill>
                <a:latin typeface="Tw Cen MT"/>
              </a:rPr>
              <a:pPr/>
              <a:t>10/1/20</a:t>
            </a:fld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latin typeface="Tw Cen MT"/>
              </a:rPr>
              <a:pPr/>
              <a:t>‹#›</a:t>
            </a:fld>
            <a:endParaRPr lang="en-US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195065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793DF-B8F3-49D2-B2AE-B570B8A0A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25693-97B6-4456-AF2F-256789617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61C4D-E1C7-471E-95F4-2679FDE43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37F7-02E9-4420-B60A-50858B989604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79A59-ADB2-4285-8AD7-3486BCBE6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8A557-E001-4FCF-98AD-E39CDBC2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3219-13E8-4A18-9C4A-FEBBCD84C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49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10A9-EFF1-40CB-AAF6-D9443708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C058B-2691-41D2-85C8-E394CCED5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EE92A-F18E-484F-9FC4-BF65C7D8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37F7-02E9-4420-B60A-50858B989604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CCEED-D161-4A4C-8F36-519294893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FE586-E3A2-4342-B86B-9D011D64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3219-13E8-4A18-9C4A-FEBBCD84C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63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06D3-30E0-4B8F-AA1A-E681659AB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E113D-278E-4DA0-AFDE-CEF6F2AFB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1A5EE-914C-45B2-AEDC-1ACCAFB91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B0DC6-D519-4E0B-B920-7A9465FE7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37F7-02E9-4420-B60A-50858B989604}" type="datetimeFigureOut">
              <a:rPr lang="en-US" smtClean="0"/>
              <a:t>10/1/20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614D94-50E1-498D-99E5-318C3834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DFD84-7B4B-44DD-BF25-CBC430AE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3219-13E8-4A18-9C4A-FEBBCD84C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5CCA8-F9F5-4723-9856-BDCA56680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BE73B-CB37-4BC0-830F-F6C4DE36A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D02F0-59E9-4826-8386-B8B4117D6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A1AA74-043D-40B3-8162-01890B40EE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FF640E-1B18-40CF-A97F-A618D03B5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953D0A-A96E-49B3-95E2-C614700F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37F7-02E9-4420-B60A-50858B989604}" type="datetimeFigureOut">
              <a:rPr lang="en-US" smtClean="0"/>
              <a:t>10/1/20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6B16A7-EE29-4D40-A512-AE92AA4F2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8438E1-EEEF-4AE1-AD3D-0B19EB475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3219-13E8-4A18-9C4A-FEBBCD84C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84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4ED4A-1E27-4B55-995A-F152436A7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6879B-ED8E-4D6D-8563-CBC89F6F2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37F7-02E9-4420-B60A-50858B989604}" type="datetimeFigureOut">
              <a:rPr lang="en-US" smtClean="0"/>
              <a:t>10/1/20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CF35A-75A7-4E59-AC73-4174B8208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66FA0-9943-46BD-8A4C-62440B151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3219-13E8-4A18-9C4A-FEBBCD84C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7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9BD809-4920-40D3-A939-1F218FA2B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37F7-02E9-4420-B60A-50858B989604}" type="datetimeFigureOut">
              <a:rPr lang="en-US" smtClean="0"/>
              <a:t>10/1/20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E80ACF-6CCF-4564-8B2B-AE4CD085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4F7E17-98F6-4B91-BC45-A23AA3A3C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3219-13E8-4A18-9C4A-FEBBCD84C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84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C5267-96CC-4478-9B28-8EE5DAE9E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6FEEA-AC7F-432A-AAEB-E74D8548A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26A6E-B286-4215-B2BE-B5D492A06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02B6B-4CBB-4280-A2C8-47F8E989E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37F7-02E9-4420-B60A-50858B989604}" type="datetimeFigureOut">
              <a:rPr lang="en-US" smtClean="0"/>
              <a:t>10/1/20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16EBF-78D0-4923-8D1D-CF78C1A0D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0B766-9FD1-454D-B956-64604B703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3219-13E8-4A18-9C4A-FEBBCD84C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74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9235C-6133-42D5-B1FE-AA516465E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A3159A-CE25-4EC0-8907-9802B32CB0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D3D262-E1E0-4391-A6B3-1994F9A65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52707-A514-4176-B3A4-BC449BA82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37F7-02E9-4420-B60A-50858B989604}" type="datetimeFigureOut">
              <a:rPr lang="en-US" smtClean="0"/>
              <a:t>10/1/20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4EBE9-2A58-4B4F-A89B-C8BD5B473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23559-EA60-4B91-95BB-EFA7A31A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3219-13E8-4A18-9C4A-FEBBCD84C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83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D76A6-DAB7-411F-82BA-E5A47BC2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8F20D-D244-4924-BBD1-E28D1982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EA619-34F2-497D-A0EF-7028D72B1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37F7-02E9-4420-B60A-50858B989604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679AC-3695-4ACF-8673-53679ED56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303C0-9B75-402E-818C-C1C58F084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3219-13E8-4A18-9C4A-FEBBCD84C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88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973329-A162-40B2-8970-130A34DF8F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5D2659-BD5C-4482-8E4A-67120EF1A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10444-440C-413E-8BA0-CAEFECB14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37F7-02E9-4420-B60A-50858B989604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1B028-C538-4D3D-B3B0-E5524F1F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C6519-B705-4D8C-9D33-D329B9E33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C3219-13E8-4A18-9C4A-FEBBCD84C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25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srgbClr val="3E3D2D"/>
                </a:solidFill>
                <a:latin typeface="Tw Cen MT"/>
              </a:rPr>
              <a:pPr/>
              <a:t>10/1/20</a:t>
            </a:fld>
            <a:endParaRPr lang="en-US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latin typeface="Tw Cen MT"/>
              </a:rPr>
              <a:pPr/>
              <a:t>‹#›</a:t>
            </a:fld>
            <a:endParaRPr lang="en-US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459172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1926-AA5C-0642-A017-F4352611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90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1926-AA5C-0642-A017-F4352611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10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1926-AA5C-0642-A017-F4352611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68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E996231-054B-0843-A57B-1003D1D50295}" type="datetimeFigureOut">
              <a:rPr lang="en-US" smtClean="0"/>
              <a:t>10/1/20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1926-AA5C-0642-A017-F4352611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54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1926-AA5C-0642-A017-F4352611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11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F1926-AA5C-0642-A017-F4352611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793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51060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chemeClr val="tx2">
                    <a:lumMod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/>
                <a:cs typeface="Arial Narrow"/>
              </a:defRPr>
            </a:lvl1pPr>
          </a:lstStyle>
          <a:p>
            <a:fld id="{A69A84EC-3929-604C-AF17-5B35E6205E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441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6128-8C15-2F47-A6A8-16DEB88A963E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688D-F040-F24E-B7E3-C2F59EBA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23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6128-8C15-2F47-A6A8-16DEB88A963E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688D-F040-F24E-B7E3-C2F59EBA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54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6128-8C15-2F47-A6A8-16DEB88A963E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688D-F040-F24E-B7E3-C2F59EBA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5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srgbClr val="3E3D2D"/>
                </a:solidFill>
                <a:latin typeface="Tw Cen MT"/>
              </a:rPr>
              <a:pPr/>
              <a:t>10/1/20</a:t>
            </a:fld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latin typeface="Tw Cen MT"/>
              </a:rPr>
              <a:pPr/>
              <a:t>‹#›</a:t>
            </a:fld>
            <a:endParaRPr lang="en-US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8061923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6128-8C15-2F47-A6A8-16DEB88A963E}" type="datetimeFigureOut">
              <a:rPr lang="en-US" smtClean="0"/>
              <a:t>10/1/20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688D-F040-F24E-B7E3-C2F59EBA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54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6128-8C15-2F47-A6A8-16DEB88A963E}" type="datetimeFigureOut">
              <a:rPr lang="en-US" smtClean="0"/>
              <a:t>10/1/20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688D-F040-F24E-B7E3-C2F59EBA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06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6128-8C15-2F47-A6A8-16DEB88A963E}" type="datetimeFigureOut">
              <a:rPr lang="en-US" smtClean="0"/>
              <a:t>10/1/20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688D-F040-F24E-B7E3-C2F59EBA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79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6128-8C15-2F47-A6A8-16DEB88A963E}" type="datetimeFigureOut">
              <a:rPr lang="en-US" smtClean="0"/>
              <a:t>10/1/20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688D-F040-F24E-B7E3-C2F59EBA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683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6128-8C15-2F47-A6A8-16DEB88A963E}" type="datetimeFigureOut">
              <a:rPr lang="en-US" smtClean="0"/>
              <a:t>10/1/20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688D-F040-F24E-B7E3-C2F59EBA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160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6128-8C15-2F47-A6A8-16DEB88A963E}" type="datetimeFigureOut">
              <a:rPr lang="en-US" smtClean="0"/>
              <a:t>10/1/20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688D-F040-F24E-B7E3-C2F59EBA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607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6128-8C15-2F47-A6A8-16DEB88A963E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688D-F040-F24E-B7E3-C2F59EBA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705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6128-8C15-2F47-A6A8-16DEB88A963E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688D-F040-F24E-B7E3-C2F59EBA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415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72" y="365592"/>
            <a:ext cx="10514060" cy="132509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06050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358" y="234003"/>
            <a:ext cx="10515600" cy="1325563"/>
          </a:xfrm>
        </p:spPr>
        <p:txBody>
          <a:bodyPr>
            <a:normAutofit/>
          </a:bodyPr>
          <a:lstStyle>
            <a:lvl1pPr>
              <a:defRPr sz="2700" b="1">
                <a:latin typeface="+mn-lt"/>
              </a:defRPr>
            </a:lvl1pPr>
          </a:lstStyle>
          <a:p>
            <a:r>
              <a:rPr lang="en-GB" dirty="0" err="1"/>
              <a:t>sfsdfsdfsdf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358" y="1881739"/>
            <a:ext cx="10515600" cy="25506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3892" y="6249968"/>
            <a:ext cx="5880000" cy="4572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75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103113" y="6249968"/>
            <a:ext cx="5880000" cy="457200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975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8819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srgbClr val="3E3D2D"/>
                </a:solidFill>
                <a:latin typeface="Tw Cen MT"/>
              </a:rPr>
              <a:pPr/>
              <a:t>10/1/20</a:t>
            </a:fld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latin typeface="Tw Cen MT"/>
              </a:rPr>
              <a:pPr/>
              <a:t>‹#›</a:t>
            </a:fld>
            <a:endParaRPr lang="en-US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266882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srgbClr val="3E3D2D"/>
                </a:solidFill>
                <a:latin typeface="Tw Cen MT"/>
              </a:rPr>
              <a:pPr/>
              <a:t>10/1/20</a:t>
            </a:fld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latin typeface="Tw Cen MT"/>
              </a:rPr>
              <a:pPr/>
              <a:t>‹#›</a:t>
            </a:fld>
            <a:endParaRPr lang="en-US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245946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srgbClr val="3E3D2D"/>
                </a:solidFill>
                <a:latin typeface="Tw Cen MT"/>
              </a:rPr>
              <a:pPr/>
              <a:t>10/1/20</a:t>
            </a:fld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latin typeface="Tw Cen MT"/>
              </a:rPr>
              <a:pPr/>
              <a:t>‹#›</a:t>
            </a:fld>
            <a:endParaRPr lang="en-US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329463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srgbClr val="3E3D2D"/>
                </a:solidFill>
                <a:latin typeface="Tw Cen MT"/>
              </a:rPr>
              <a:pPr/>
              <a:t>10/1/20</a:t>
            </a:fld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latin typeface="Tw Cen MT"/>
              </a:rPr>
              <a:pPr/>
              <a:t>‹#›</a:t>
            </a:fld>
            <a:endParaRPr lang="en-US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97223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srgbClr val="3E3D2D"/>
                </a:solidFill>
                <a:latin typeface="Tw Cen MT"/>
              </a:rPr>
              <a:pPr/>
              <a:t>10/1/20</a:t>
            </a:fld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latin typeface="Tw Cen MT"/>
              </a:rPr>
              <a:pPr/>
              <a:t>‹#›</a:t>
            </a:fld>
            <a:endParaRPr lang="en-US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52791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271A1-F6D6-438B-A432-4747EE7ECD40}" type="datetimeFigureOut">
              <a:rPr lang="en-US" smtClean="0">
                <a:solidFill>
                  <a:srgbClr val="3E3D2D"/>
                </a:solidFill>
                <a:latin typeface="Tw Cen MT"/>
              </a:rPr>
              <a:pPr/>
              <a:t>10/1/20</a:t>
            </a:fld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3E3D2D"/>
              </a:solidFill>
              <a:latin typeface="Tw Cen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94032-CD4C-4C25-B0C2-CEC720522D92}" type="slidenum">
              <a:rPr lang="en-US" smtClean="0">
                <a:latin typeface="Tw Cen MT"/>
              </a:rPr>
              <a:pPr/>
              <a:t>‹#›</a:t>
            </a:fld>
            <a:endParaRPr lang="en-US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7218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A84EC-3929-604C-AF17-5B35E6205EA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creen Shot 2016-12-20 at 8.23.52 a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55" y="-20709"/>
            <a:ext cx="12365068" cy="249099"/>
          </a:xfrm>
          <a:prstGeom prst="rect">
            <a:avLst/>
          </a:prstGeom>
        </p:spPr>
      </p:pic>
      <p:pic>
        <p:nvPicPr>
          <p:cNvPr id="2" name="Picture 1" descr="ICE-HCV-larg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3" y="1138260"/>
            <a:ext cx="6653260" cy="174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645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12019"/>
            <a:ext cx="10972800" cy="411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fld id="{D41F1926-AA5C-0642-A017-F43526114E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Screen Shot 2016-12-20 at 8.23.52 am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55" y="-20709"/>
            <a:ext cx="12365068" cy="249099"/>
          </a:xfrm>
          <a:prstGeom prst="rect">
            <a:avLst/>
          </a:prstGeom>
        </p:spPr>
      </p:pic>
      <p:pic>
        <p:nvPicPr>
          <p:cNvPr id="5" name="Picture 4" descr="ICE-HCV-med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36485"/>
            <a:ext cx="3198976" cy="8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7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75000"/>
            </a:schemeClr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C070F2-F51D-486F-AAA3-80FD770B7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38572-513D-41FF-8030-112937FE0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B3882-A6CA-4578-BA88-696231905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037F7-02E9-4420-B60A-50858B989604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4995C-0D65-46F5-96F6-A257A5073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0A4EC-7D5C-45BF-828D-ADB1658B0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C3219-13E8-4A18-9C4A-FEBBCD84C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0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645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12019"/>
            <a:ext cx="10972800" cy="411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fld id="{D41F1926-AA5C-0642-A017-F43526114E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Screen Shot 2016-12-20 at 8.23.52 am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55" y="-20708"/>
            <a:ext cx="12365068" cy="249099"/>
          </a:xfrm>
          <a:prstGeom prst="rect">
            <a:avLst/>
          </a:prstGeom>
        </p:spPr>
      </p:pic>
      <p:pic>
        <p:nvPicPr>
          <p:cNvPr id="5" name="Picture 4" descr="ICE-HCV-med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36486"/>
            <a:ext cx="3198976" cy="8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9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75000"/>
            </a:schemeClr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A84EC-3929-604C-AF17-5B35E6205EA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creen Shot 2016-12-20 at 8.23.52 a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55" y="-20708"/>
            <a:ext cx="12365068" cy="249099"/>
          </a:xfrm>
          <a:prstGeom prst="rect">
            <a:avLst/>
          </a:prstGeom>
        </p:spPr>
      </p:pic>
      <p:pic>
        <p:nvPicPr>
          <p:cNvPr id="2" name="Picture 1" descr="ICE-HCV-larg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4" y="1424587"/>
            <a:ext cx="7789333" cy="203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7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56128-8C15-2F47-A6A8-16DEB88A963E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D688D-F040-F24E-B7E3-C2F59EBA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02/hep.31240" TargetMode="Externa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pb.org/news-and-events/commentary-on-the-cure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Chari.Cohen@hepb.org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://www.hepb.org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info@ice-hbv.org" TargetMode="Externa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mailto:su.wang@rwjbh.org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Relationship Id="rId6" Type="http://schemas.openxmlformats.org/officeDocument/2006/relationships/hyperlink" Target="http://www.worldhepatitisalliance.org/sites/default/files/resources/documents/holding_governments_accountable_-_civil_society_survey_report.pdf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druginnovation.eiu.com/wp-content/uploads/2019/05/Parexel-innovations-in-drug-development-part-1_V14.pdf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hyperlink" Target="mailto:connect@hepbunited.org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hepb.org/" TargetMode="External"/><Relationship Id="rId5" Type="http://schemas.openxmlformats.org/officeDocument/2006/relationships/hyperlink" Target="http://www.hepbunited.org/" TargetMode="External"/><Relationship Id="rId4" Type="http://schemas.openxmlformats.org/officeDocument/2006/relationships/hyperlink" Target="mailto:info@hepb.org" TargetMode="External"/><Relationship Id="rId9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6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9B0FA5-3B11-4A43-836C-FEBDCEF10372}"/>
              </a:ext>
            </a:extLst>
          </p:cNvPr>
          <p:cNvSpPr txBox="1"/>
          <p:nvPr/>
        </p:nvSpPr>
        <p:spPr>
          <a:xfrm>
            <a:off x="1289304" y="3220872"/>
            <a:ext cx="8921672" cy="19214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dirty="0">
                <a:latin typeface="+mj-lt"/>
                <a:ea typeface="+mj-ea"/>
                <a:cs typeface="+mj-cs"/>
              </a:rPr>
              <a:t>Community Information on the Hepatitis B Cure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FCE8731-5DD9-9847-85A9-0C5A31F79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9303" y="5142305"/>
            <a:ext cx="7321298" cy="7531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October 1</a:t>
            </a:r>
            <a:r>
              <a:rPr lang="en-US" baseline="30000" dirty="0"/>
              <a:t>st</a:t>
            </a:r>
            <a:r>
              <a:rPr lang="en-US" dirty="0"/>
              <a:t>, 2020</a:t>
            </a:r>
          </a:p>
        </p:txBody>
      </p:sp>
      <p:pic>
        <p:nvPicPr>
          <p:cNvPr id="5" name="Picture 4" descr="HBU Logo CMYK (without website).pdf">
            <a:extLst>
              <a:ext uri="{FF2B5EF4-FFF2-40B4-BE49-F238E27FC236}">
                <a16:creationId xmlns:a16="http://schemas.microsoft.com/office/drawing/2014/main" id="{926B554A-3648-1943-AFEE-9B5741897B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303" y="1474540"/>
            <a:ext cx="2988531" cy="1261214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FD430B6-D609-DC4C-852A-C09074E2B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2" y="1577655"/>
            <a:ext cx="2992864" cy="1054984"/>
          </a:xfrm>
          <a:prstGeom prst="rect">
            <a:avLst/>
          </a:prstGeom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2FD495BE-6CAA-8746-A770-E8DE97D9B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34" y="1584649"/>
            <a:ext cx="2992866" cy="104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2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B853-7810-4F9C-8A9B-0BC06EE85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6456"/>
            <a:ext cx="8229600" cy="1413769"/>
          </a:xfrm>
        </p:spPr>
        <p:txBody>
          <a:bodyPr>
            <a:normAutofit fontScale="90000"/>
          </a:bodyPr>
          <a:lstStyle/>
          <a:p>
            <a:r>
              <a:rPr lang="en-US" dirty="0"/>
              <a:t>What types of HBV drug discovery are ongoing?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EEEBF-4DBE-4C72-A4DD-2C1CB5F44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914525"/>
            <a:ext cx="8229600" cy="3908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Cure discovery research falls into 3 categories</a:t>
            </a:r>
          </a:p>
          <a:p>
            <a:pPr lvl="1"/>
            <a:r>
              <a:rPr lang="en-US" dirty="0"/>
              <a:t>Direct-acting drugs that target HBV itself</a:t>
            </a:r>
          </a:p>
          <a:p>
            <a:pPr lvl="1"/>
            <a:r>
              <a:rPr lang="en-US" dirty="0"/>
              <a:t>Host-targeted drugs that cause a patient’s cells to block HBV replication</a:t>
            </a:r>
          </a:p>
          <a:p>
            <a:pPr lvl="1"/>
            <a:r>
              <a:rPr lang="en-US" dirty="0"/>
              <a:t>Immune-stimulating drugs that train the patient’s immune system to attack HBV</a:t>
            </a:r>
          </a:p>
          <a:p>
            <a:r>
              <a:rPr lang="en-US" dirty="0"/>
              <a:t>The work is being done in universities, biotech companies, and big pharma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15891" y="59369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  <a:latin typeface="Calibri"/>
              </a:rPr>
              <a:t>Reference site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 www.hepb.org/treatment-and-management/drug-watch/</a:t>
            </a:r>
          </a:p>
        </p:txBody>
      </p:sp>
    </p:spTree>
    <p:extLst>
      <p:ext uri="{BB962C8B-B14F-4D97-AF65-F5344CB8AC3E}">
        <p14:creationId xmlns:p14="http://schemas.microsoft.com/office/powerpoint/2010/main" val="2021588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386456"/>
            <a:ext cx="8229600" cy="787920"/>
          </a:xfrm>
        </p:spPr>
        <p:txBody>
          <a:bodyPr/>
          <a:lstStyle/>
          <a:p>
            <a:r>
              <a:rPr lang="en-US" dirty="0"/>
              <a:t>HBV cure research targets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620872" y="6052803"/>
            <a:ext cx="4908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  <a:latin typeface="Calibri"/>
              </a:rPr>
              <a:t>Reference site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 www.hepb.org/treatment-and-management/drug-watch/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676" y="1298665"/>
            <a:ext cx="6580649" cy="430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67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107531"/>
            <a:ext cx="8229600" cy="1143000"/>
          </a:xfrm>
        </p:spPr>
        <p:txBody>
          <a:bodyPr/>
          <a:lstStyle/>
          <a:p>
            <a:r>
              <a:rPr lang="en-US" dirty="0"/>
              <a:t>HBV cure research update 2020</a:t>
            </a:r>
          </a:p>
        </p:txBody>
      </p:sp>
    </p:spTree>
    <p:extLst>
      <p:ext uri="{BB962C8B-B14F-4D97-AF65-F5344CB8AC3E}">
        <p14:creationId xmlns:p14="http://schemas.microsoft.com/office/powerpoint/2010/main" val="2313986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6456"/>
            <a:ext cx="8229600" cy="934344"/>
          </a:xfrm>
        </p:spPr>
        <p:txBody>
          <a:bodyPr/>
          <a:lstStyle/>
          <a:p>
            <a:r>
              <a:rPr lang="en-US" dirty="0"/>
              <a:t>Half-life of the cccDNA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201" y="1394661"/>
            <a:ext cx="8737599" cy="4415012"/>
          </a:xfrm>
        </p:spPr>
        <p:txBody>
          <a:bodyPr>
            <a:normAutofit/>
          </a:bodyPr>
          <a:lstStyle/>
          <a:p>
            <a:r>
              <a:rPr lang="en-US" dirty="0"/>
              <a:t>“Half-life” describes how fast the cccDNA breaks down</a:t>
            </a:r>
          </a:p>
          <a:p>
            <a:r>
              <a:rPr lang="en-US" dirty="0"/>
              <a:t>The cccDNA has a very long </a:t>
            </a:r>
            <a:r>
              <a:rPr lang="en-US" u="sng" dirty="0"/>
              <a:t>apparent</a:t>
            </a:r>
            <a:r>
              <a:rPr lang="en-US" dirty="0"/>
              <a:t> half-life</a:t>
            </a:r>
          </a:p>
          <a:p>
            <a:pPr lvl="1"/>
            <a:r>
              <a:rPr lang="en-US" sz="2400" dirty="0"/>
              <a:t>But these data assumed therapy completely stops HBV replication</a:t>
            </a:r>
          </a:p>
          <a:p>
            <a:r>
              <a:rPr lang="en-US" dirty="0"/>
              <a:t>Looking at evolution and resolution of drug resistance in cccDNA implies a short half-life</a:t>
            </a:r>
          </a:p>
          <a:p>
            <a:pPr lvl="1"/>
            <a:r>
              <a:rPr lang="en-US" sz="2400" dirty="0"/>
              <a:t>&lt;11-22 weeks among 10 patients</a:t>
            </a:r>
          </a:p>
          <a:p>
            <a:r>
              <a:rPr lang="en-US" dirty="0"/>
              <a:t>VERY important because a short half-life indicates shorter treatment duration may be possible</a:t>
            </a:r>
          </a:p>
        </p:txBody>
      </p:sp>
      <p:sp>
        <p:nvSpPr>
          <p:cNvPr id="4" name="Rectangle 3"/>
          <p:cNvSpPr/>
          <p:nvPr/>
        </p:nvSpPr>
        <p:spPr>
          <a:xfrm>
            <a:off x="5915891" y="59369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  <a:latin typeface="Calibri"/>
              </a:rPr>
              <a:t>Reference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 Huang et al., 2020, 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Hepatology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DOI: 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hlinkClick r:id="rId2"/>
              </a:rPr>
              <a:t>10.1002/hep.31240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00927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7913"/>
            <a:ext cx="8229600" cy="1143000"/>
          </a:xfrm>
        </p:spPr>
        <p:txBody>
          <a:bodyPr/>
          <a:lstStyle/>
          <a:p>
            <a:r>
              <a:rPr lang="en-US" dirty="0"/>
              <a:t>Infectious HBV in NA-treated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121892"/>
            <a:ext cx="8229600" cy="28116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Nucleos(t)ide analogs (TDF, TAF, ETV) can reduce HBV replication below limit of detection or quantification</a:t>
            </a:r>
          </a:p>
          <a:p>
            <a:r>
              <a:rPr lang="en-US" dirty="0"/>
              <a:t>&lt;LLD ≠ Not there!</a:t>
            </a:r>
          </a:p>
          <a:p>
            <a:r>
              <a:rPr lang="en-US" dirty="0"/>
              <a:t>Serum from patients with unquantifiable HBV levels caused infections in chimeric mice</a:t>
            </a:r>
          </a:p>
          <a:p>
            <a:r>
              <a:rPr lang="en-US" dirty="0"/>
              <a:t>Functional HBV is made during effective NA therapy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19" y="1224746"/>
            <a:ext cx="3778763" cy="175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2692" y="6079134"/>
            <a:ext cx="4955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  <a:latin typeface="Calibri"/>
              </a:rPr>
              <a:t>Reference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 Burdette et al., 2020, EASL 2019</a:t>
            </a:r>
          </a:p>
        </p:txBody>
      </p:sp>
    </p:spTree>
    <p:extLst>
      <p:ext uri="{BB962C8B-B14F-4D97-AF65-F5344CB8AC3E}">
        <p14:creationId xmlns:p14="http://schemas.microsoft.com/office/powerpoint/2010/main" val="2405932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689" y="628963"/>
            <a:ext cx="4756762" cy="1445409"/>
          </a:xfrm>
        </p:spPr>
        <p:txBody>
          <a:bodyPr>
            <a:normAutofit/>
          </a:bodyPr>
          <a:lstStyle/>
          <a:p>
            <a:r>
              <a:rPr lang="en-US" dirty="0"/>
              <a:t>Capsid assembly modifiers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910" y="2291475"/>
            <a:ext cx="8229600" cy="35189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Interfere with formation of </a:t>
            </a:r>
            <a:br>
              <a:rPr lang="en-US" dirty="0"/>
            </a:br>
            <a:r>
              <a:rPr lang="en-US" dirty="0"/>
              <a:t>the viral capsid</a:t>
            </a:r>
          </a:p>
          <a:p>
            <a:r>
              <a:rPr lang="en-US" dirty="0"/>
              <a:t>Are in phase I (5x) or II (4x) clinical trials</a:t>
            </a:r>
          </a:p>
          <a:p>
            <a:r>
              <a:rPr lang="en-US" dirty="0"/>
              <a:t>Have very promising antiviral efficacy</a:t>
            </a:r>
          </a:p>
          <a:p>
            <a:pPr lvl="1"/>
            <a:r>
              <a:rPr lang="en-US" dirty="0"/>
              <a:t>Example: 32%(13 of 41) patients treated with JNJ-56136379 had undetectable HBV DNA at day 29</a:t>
            </a:r>
          </a:p>
          <a:p>
            <a:r>
              <a:rPr lang="en-US" dirty="0"/>
              <a:t>Some drugs have failed due to toxicity, but the leading compounds are well tolerated</a:t>
            </a:r>
          </a:p>
          <a:p>
            <a:r>
              <a:rPr lang="en-US" dirty="0"/>
              <a:t>HBV develops resistance to some of them easily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6985799" y="806351"/>
            <a:ext cx="3200901" cy="1731407"/>
            <a:chOff x="5461798" y="806350"/>
            <a:chExt cx="3200901" cy="1731407"/>
          </a:xfrm>
        </p:grpSpPr>
        <p:grpSp>
          <p:nvGrpSpPr>
            <p:cNvPr id="4" name="Group 3"/>
            <p:cNvGrpSpPr/>
            <p:nvPr/>
          </p:nvGrpSpPr>
          <p:grpSpPr>
            <a:xfrm>
              <a:off x="6855071" y="806350"/>
              <a:ext cx="1807628" cy="1731407"/>
              <a:chOff x="563369" y="3867415"/>
              <a:chExt cx="1717790" cy="1746124"/>
            </a:xfrm>
          </p:grpSpPr>
          <p:sp>
            <p:nvSpPr>
              <p:cNvPr id="5" name="Oval 189"/>
              <p:cNvSpPr>
                <a:spLocks noChangeAspect="1" noChangeArrowheads="1"/>
              </p:cNvSpPr>
              <p:nvPr/>
            </p:nvSpPr>
            <p:spPr bwMode="auto">
              <a:xfrm>
                <a:off x="702865" y="4012459"/>
                <a:ext cx="1440690" cy="1453471"/>
              </a:xfrm>
              <a:prstGeom prst="ellipse">
                <a:avLst/>
              </a:prstGeom>
              <a:noFill/>
              <a:ln w="60325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AutoShape 190"/>
              <p:cNvSpPr>
                <a:spLocks noChangeAspect="1" noChangeArrowheads="1"/>
              </p:cNvSpPr>
              <p:nvPr/>
            </p:nvSpPr>
            <p:spPr bwMode="auto">
              <a:xfrm>
                <a:off x="805219" y="4159993"/>
                <a:ext cx="1228299" cy="1133470"/>
              </a:xfrm>
              <a:prstGeom prst="hexagon">
                <a:avLst>
                  <a:gd name="adj" fmla="val 29971"/>
                  <a:gd name="vf" fmla="val 115470"/>
                </a:avLst>
              </a:prstGeom>
              <a:noFill/>
              <a:ln w="508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Oval 191"/>
              <p:cNvSpPr>
                <a:spLocks noChangeAspect="1" noChangeArrowheads="1"/>
              </p:cNvSpPr>
              <p:nvPr/>
            </p:nvSpPr>
            <p:spPr bwMode="auto">
              <a:xfrm>
                <a:off x="1094619" y="4351248"/>
                <a:ext cx="735844" cy="717159"/>
              </a:xfrm>
              <a:prstGeom prst="ellipse">
                <a:avLst/>
              </a:prstGeom>
              <a:noFill/>
              <a:ln w="317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 useBgFill="1">
            <p:nvSpPr>
              <p:cNvPr id="8" name="AutoShape 192"/>
              <p:cNvSpPr>
                <a:spLocks noChangeAspect="1" noChangeArrowheads="1"/>
              </p:cNvSpPr>
              <p:nvPr/>
            </p:nvSpPr>
            <p:spPr bwMode="auto">
              <a:xfrm>
                <a:off x="1057796" y="4506864"/>
                <a:ext cx="657736" cy="583752"/>
              </a:xfrm>
              <a:prstGeom prst="rtTriangle">
                <a:avLst/>
              </a:prstGeom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Line 193"/>
              <p:cNvSpPr>
                <a:spLocks noChangeAspect="1" noChangeShapeType="1"/>
              </p:cNvSpPr>
              <p:nvPr/>
            </p:nvSpPr>
            <p:spPr bwMode="auto">
              <a:xfrm flipH="1">
                <a:off x="1088773" y="4592797"/>
                <a:ext cx="19494" cy="86276"/>
              </a:xfrm>
              <a:prstGeom prst="line">
                <a:avLst/>
              </a:prstGeom>
              <a:noFill/>
              <a:ln w="31750">
                <a:solidFill>
                  <a:srgbClr val="0033C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Line 194"/>
              <p:cNvSpPr>
                <a:spLocks noChangeAspect="1" noChangeShapeType="1"/>
              </p:cNvSpPr>
              <p:nvPr/>
            </p:nvSpPr>
            <p:spPr bwMode="auto">
              <a:xfrm>
                <a:off x="1085853" y="4742351"/>
                <a:ext cx="19494" cy="86276"/>
              </a:xfrm>
              <a:prstGeom prst="line">
                <a:avLst/>
              </a:prstGeom>
              <a:noFill/>
              <a:ln w="31750">
                <a:solidFill>
                  <a:srgbClr val="0033C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Line 195"/>
              <p:cNvSpPr>
                <a:spLocks noChangeAspect="1" noChangeShapeType="1"/>
              </p:cNvSpPr>
              <p:nvPr/>
            </p:nvSpPr>
            <p:spPr bwMode="auto">
              <a:xfrm>
                <a:off x="1136533" y="4902681"/>
                <a:ext cx="63350" cy="75487"/>
              </a:xfrm>
              <a:prstGeom prst="line">
                <a:avLst/>
              </a:prstGeom>
              <a:noFill/>
              <a:ln w="31750">
                <a:solidFill>
                  <a:srgbClr val="0033C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Oval 196"/>
              <p:cNvSpPr>
                <a:spLocks noChangeAspect="1" noChangeArrowheads="1"/>
              </p:cNvSpPr>
              <p:nvPr/>
            </p:nvSpPr>
            <p:spPr bwMode="auto">
              <a:xfrm>
                <a:off x="1217428" y="4478134"/>
                <a:ext cx="506807" cy="48529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00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 useBgFill="1">
            <p:nvSpPr>
              <p:cNvPr id="13" name="Rectangle 197"/>
              <p:cNvSpPr>
                <a:spLocks noChangeAspect="1" noChangeArrowheads="1"/>
              </p:cNvSpPr>
              <p:nvPr/>
            </p:nvSpPr>
            <p:spPr bwMode="auto">
              <a:xfrm>
                <a:off x="1645274" y="4656076"/>
                <a:ext cx="141319" cy="156371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AutoShape 198"/>
              <p:cNvSpPr>
                <a:spLocks noChangeAspect="1" noChangeArrowheads="1"/>
              </p:cNvSpPr>
              <p:nvPr/>
            </p:nvSpPr>
            <p:spPr bwMode="auto">
              <a:xfrm>
                <a:off x="1623522" y="4713773"/>
                <a:ext cx="86424" cy="95623"/>
              </a:xfrm>
              <a:prstGeom prst="triangle">
                <a:avLst>
                  <a:gd name="adj" fmla="val 49995"/>
                </a:avLst>
              </a:prstGeom>
              <a:solidFill>
                <a:schemeClr val="tx1"/>
              </a:solidFill>
              <a:ln w="50800">
                <a:solidFill>
                  <a:srgbClr val="12DB6E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Line 199"/>
              <p:cNvSpPr>
                <a:spLocks noChangeAspect="1" noChangeShapeType="1"/>
              </p:cNvSpPr>
              <p:nvPr/>
            </p:nvSpPr>
            <p:spPr bwMode="auto">
              <a:xfrm flipV="1">
                <a:off x="1625969" y="4956399"/>
                <a:ext cx="110929" cy="8438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902498" y="4082185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049850" y="4273440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2120634" y="4514989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126953" y="4766377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071268" y="4990599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945843" y="5183917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768852" y="5339533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557392" y="5426765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312941" y="5457923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094619" y="5417341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890297" y="5310314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36091" y="5154698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17428" y="4972780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69803" y="4761069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714776" y="3945223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499410" y="3872701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271965" y="3867415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063702" y="3909703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874439" y="4012459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24009" y="4165279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563369" y="4553959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17428" y="4348801"/>
                <a:ext cx="154206" cy="15561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C16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461798" y="2138023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prstClr val="black"/>
                  </a:solidFill>
                  <a:latin typeface="Calibri"/>
                </a:rPr>
                <a:t>CpAM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 rot="20441181">
              <a:off x="6252370" y="1998589"/>
              <a:ext cx="981992" cy="278866"/>
              <a:chOff x="3713018" y="1795919"/>
              <a:chExt cx="858982" cy="278866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3713018" y="1929826"/>
                <a:ext cx="858982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572000" y="1795919"/>
                <a:ext cx="0" cy="278866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Rectangle 43"/>
          <p:cNvSpPr/>
          <p:nvPr/>
        </p:nvSpPr>
        <p:spPr>
          <a:xfrm>
            <a:off x="5518485" y="5936961"/>
            <a:ext cx="4969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  <a:latin typeface="Calibri"/>
              </a:rPr>
              <a:t>Reference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 Zoulim et al., 2020, 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Gastroenterology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159: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521-533</a:t>
            </a:r>
          </a:p>
        </p:txBody>
      </p:sp>
    </p:spTree>
    <p:extLst>
      <p:ext uri="{BB962C8B-B14F-4D97-AF65-F5344CB8AC3E}">
        <p14:creationId xmlns:p14="http://schemas.microsoft.com/office/powerpoint/2010/main" val="3387151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Bulevirtide</a:t>
            </a:r>
            <a:r>
              <a:rPr lang="en-US" dirty="0"/>
              <a:t> (</a:t>
            </a:r>
            <a:r>
              <a:rPr lang="en-US" dirty="0" err="1"/>
              <a:t>Myrcludex</a:t>
            </a:r>
            <a:r>
              <a:rPr lang="en-US" dirty="0"/>
              <a:t> B, </a:t>
            </a:r>
            <a:r>
              <a:rPr lang="en-US" dirty="0" err="1"/>
              <a:t>Hepcludex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3438353"/>
            <a:ext cx="8354291" cy="2501408"/>
          </a:xfrm>
        </p:spPr>
        <p:txBody>
          <a:bodyPr>
            <a:normAutofit/>
          </a:bodyPr>
          <a:lstStyle/>
          <a:p>
            <a:r>
              <a:rPr lang="en-US" dirty="0"/>
              <a:t>An injectable drug that stops HBV from entering cells</a:t>
            </a:r>
          </a:p>
          <a:p>
            <a:r>
              <a:rPr lang="en-US" dirty="0"/>
              <a:t>Conditionally approved in Europe vs. HDV</a:t>
            </a:r>
          </a:p>
          <a:p>
            <a:r>
              <a:rPr lang="en-US" dirty="0"/>
              <a:t>In phase II clinical studies vs. HBV</a:t>
            </a:r>
          </a:p>
          <a:p>
            <a:pPr lvl="1"/>
            <a:r>
              <a:rPr lang="en-US" dirty="0"/>
              <a:t>Safe and effective so far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2614400" y="1492604"/>
            <a:ext cx="7231567" cy="1696024"/>
            <a:chOff x="1155051" y="1418716"/>
            <a:chExt cx="7231567" cy="1696024"/>
          </a:xfrm>
        </p:grpSpPr>
        <p:sp>
          <p:nvSpPr>
            <p:cNvPr id="6" name="TextBox 121"/>
            <p:cNvSpPr txBox="1">
              <a:spLocks noChangeArrowheads="1"/>
            </p:cNvSpPr>
            <p:nvPr/>
          </p:nvSpPr>
          <p:spPr bwMode="auto">
            <a:xfrm>
              <a:off x="1155051" y="2158825"/>
              <a:ext cx="17668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400" eaLnBrk="1" hangingPunct="1">
                <a:defRPr/>
              </a:pPr>
              <a:r>
                <a:rPr lang="en-US" sz="2400" kern="0" dirty="0" err="1">
                  <a:solidFill>
                    <a:srgbClr val="000000"/>
                  </a:solidFill>
                </a:rPr>
                <a:t>Hepcludex</a:t>
              </a:r>
              <a:endParaRPr lang="en-US" sz="2400" kern="0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46450" y="1853053"/>
              <a:ext cx="15401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prstClr val="black"/>
                  </a:solidFill>
                  <a:latin typeface="Calibri"/>
                </a:rPr>
                <a:t>HBV cellular replication cycle</a:t>
              </a:r>
            </a:p>
          </p:txBody>
        </p:sp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95034" y="1418716"/>
              <a:ext cx="3349450" cy="1696024"/>
            </a:xfrm>
            <a:prstGeom prst="rect">
              <a:avLst/>
            </a:prstGeom>
          </p:spPr>
        </p:pic>
        <p:grpSp>
          <p:nvGrpSpPr>
            <p:cNvPr id="114" name="Group 113"/>
            <p:cNvGrpSpPr/>
            <p:nvPr/>
          </p:nvGrpSpPr>
          <p:grpSpPr>
            <a:xfrm rot="19766261">
              <a:off x="2799934" y="2052560"/>
              <a:ext cx="981992" cy="278866"/>
              <a:chOff x="3713018" y="1795919"/>
              <a:chExt cx="858982" cy="278866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3713018" y="1929826"/>
                <a:ext cx="858982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4572000" y="1795919"/>
                <a:ext cx="0" cy="278866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75802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Durability of HBV suppression by siRNAs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23420"/>
            <a:ext cx="8229601" cy="40585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siRNAs cause the HBV mRNAs to be broken down</a:t>
            </a:r>
          </a:p>
          <a:p>
            <a:r>
              <a:rPr lang="en-US" dirty="0"/>
              <a:t>Work by blocking production of the viral proteins</a:t>
            </a:r>
          </a:p>
          <a:p>
            <a:r>
              <a:rPr lang="en-US" dirty="0"/>
              <a:t>In phase I (1x), I/II (2x), and II (1x)</a:t>
            </a:r>
          </a:p>
          <a:p>
            <a:r>
              <a:rPr lang="en-US" dirty="0"/>
              <a:t>15 of 38 patients who responded well to JNJ-3989 had durable post-treatment HBsAg suppression (average 2.0 log</a:t>
            </a:r>
            <a:r>
              <a:rPr lang="en-US" baseline="-25000" dirty="0"/>
              <a:t>10</a:t>
            </a:r>
            <a:r>
              <a:rPr lang="en-US" dirty="0"/>
              <a:t> suppression at 1 year)  </a:t>
            </a:r>
          </a:p>
          <a:p>
            <a:r>
              <a:rPr lang="en-US" dirty="0"/>
              <a:t>Durability could be due to partial reactivation of anti-HBV immune responses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64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Functional cure by NAPs (Rep 401 study)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36852"/>
            <a:ext cx="8229600" cy="41106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Nucleic acid polymers block secretion of HBsAg from cells</a:t>
            </a:r>
          </a:p>
          <a:p>
            <a:r>
              <a:rPr lang="en-US" dirty="0"/>
              <a:t>Phase 2 study of 40 HBeAg-negative patients with </a:t>
            </a:r>
            <a:r>
              <a:rPr lang="en-US" dirty="0" err="1"/>
              <a:t>NAPs+Viread+PegIFN</a:t>
            </a:r>
            <a:r>
              <a:rPr lang="el-GR" dirty="0"/>
              <a:t>α</a:t>
            </a:r>
            <a:endParaRPr lang="en-US" dirty="0"/>
          </a:p>
          <a:p>
            <a:r>
              <a:rPr lang="en-US" dirty="0"/>
              <a:t>39% (14 of 36) patients completing the 2-year trial achieved functional cure</a:t>
            </a:r>
          </a:p>
          <a:p>
            <a:r>
              <a:rPr lang="en-US" dirty="0"/>
              <a:t>Flares occurred in all patient with good responses</a:t>
            </a:r>
          </a:p>
          <a:p>
            <a:r>
              <a:rPr lang="en-US" dirty="0"/>
              <a:t>Requires weekly injection of IFN and NAPs</a:t>
            </a:r>
          </a:p>
        </p:txBody>
      </p:sp>
      <p:sp>
        <p:nvSpPr>
          <p:cNvPr id="4" name="Rectangle 3"/>
          <p:cNvSpPr/>
          <p:nvPr/>
        </p:nvSpPr>
        <p:spPr>
          <a:xfrm>
            <a:off x="4748463" y="5936960"/>
            <a:ext cx="5739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  <a:latin typeface="Calibri"/>
              </a:rPr>
              <a:t>Reference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 Bazinet et al., 2020, 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Gastroenterology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158: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2180</a:t>
            </a:r>
          </a:p>
        </p:txBody>
      </p:sp>
    </p:spTree>
    <p:extLst>
      <p:ext uri="{BB962C8B-B14F-4D97-AF65-F5344CB8AC3E}">
        <p14:creationId xmlns:p14="http://schemas.microsoft.com/office/powerpoint/2010/main" val="3540976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9438"/>
            <a:ext cx="8229600" cy="1143000"/>
          </a:xfrm>
        </p:spPr>
        <p:txBody>
          <a:bodyPr/>
          <a:lstStyle/>
          <a:p>
            <a:r>
              <a:rPr lang="en-US" dirty="0"/>
              <a:t>Take-home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74618"/>
            <a:ext cx="8229600" cy="4427968"/>
          </a:xfrm>
        </p:spPr>
        <p:txBody>
          <a:bodyPr>
            <a:normAutofit fontScale="92500"/>
          </a:bodyPr>
          <a:lstStyle/>
          <a:p>
            <a:r>
              <a:rPr lang="en-US" dirty="0"/>
              <a:t>The goal is a </a:t>
            </a:r>
            <a:r>
              <a:rPr lang="en-US" b="1" dirty="0"/>
              <a:t>Functional Cure</a:t>
            </a:r>
          </a:p>
          <a:p>
            <a:r>
              <a:rPr lang="en-US" dirty="0"/>
              <a:t>Combinations of drugs that work different </a:t>
            </a:r>
            <a:r>
              <a:rPr lang="en-US"/>
              <a:t>ways are </a:t>
            </a:r>
            <a:r>
              <a:rPr lang="en-US" dirty="0"/>
              <a:t>needed</a:t>
            </a:r>
          </a:p>
          <a:p>
            <a:r>
              <a:rPr lang="en-US" dirty="0"/>
              <a:t>Understanding of how HBV persists has been improved</a:t>
            </a:r>
          </a:p>
          <a:p>
            <a:r>
              <a:rPr lang="en-US" dirty="0"/>
              <a:t>Many promising drug candidates are being developed</a:t>
            </a:r>
          </a:p>
          <a:p>
            <a:r>
              <a:rPr lang="en-US" dirty="0"/>
              <a:t>Functional cure rates up to ~40% have been seen in a Phase 2 study</a:t>
            </a:r>
          </a:p>
          <a:p>
            <a:r>
              <a:rPr lang="en-US" sz="3500" b="1" dirty="0"/>
              <a:t>There is HOPE!</a:t>
            </a:r>
          </a:p>
        </p:txBody>
      </p:sp>
    </p:spTree>
    <p:extLst>
      <p:ext uri="{BB962C8B-B14F-4D97-AF65-F5344CB8AC3E}">
        <p14:creationId xmlns:p14="http://schemas.microsoft.com/office/powerpoint/2010/main" val="2968776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3791F-5009-0A48-BF92-DE287FDD7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7225075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Participating in </a:t>
            </a:r>
            <a:r>
              <a:rPr lang="en-US" dirty="0" err="1"/>
              <a:t>GoToWebinar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88159-29C3-B44D-988F-0DC4F4086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880" y="1906947"/>
            <a:ext cx="7225074" cy="39622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/>
              <a:t>Join on computer via this link to view presentation: </a:t>
            </a:r>
          </a:p>
          <a:p>
            <a:r>
              <a:rPr lang="en-US" sz="2600" dirty="0"/>
              <a:t>Audio – choose computer audio” </a:t>
            </a:r>
            <a:r>
              <a:rPr lang="en-US" sz="2600" b="1" dirty="0"/>
              <a:t>or</a:t>
            </a:r>
            <a:r>
              <a:rPr lang="en-US" sz="2600" dirty="0"/>
              <a:t> “phone call”</a:t>
            </a:r>
          </a:p>
          <a:p>
            <a:pPr lvl="1"/>
            <a:r>
              <a:rPr lang="en-US" sz="2600" dirty="0"/>
              <a:t>Phone Call: (415) 930-5229</a:t>
            </a:r>
            <a:br>
              <a:rPr lang="en-US" sz="2600" dirty="0"/>
            </a:br>
            <a:r>
              <a:rPr lang="en-US" sz="2600" dirty="0"/>
              <a:t>Access Code: 613-500-454</a:t>
            </a:r>
          </a:p>
          <a:p>
            <a:r>
              <a:rPr lang="en-US" sz="2600" dirty="0"/>
              <a:t>Attendees are in listen-only mode.</a:t>
            </a:r>
          </a:p>
          <a:p>
            <a:r>
              <a:rPr lang="en-US" sz="2600" dirty="0"/>
              <a:t>Questions - please type questions in chat box at anytime.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A98C03-059A-9349-9172-E0E3950E4C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9" r="2354"/>
          <a:stretch/>
        </p:blipFill>
        <p:spPr>
          <a:xfrm>
            <a:off x="7806267" y="1005840"/>
            <a:ext cx="3448361" cy="54049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C232E8-3631-104F-A5DB-B56D83B13D0E}"/>
              </a:ext>
            </a:extLst>
          </p:cNvPr>
          <p:cNvSpPr txBox="1"/>
          <p:nvPr/>
        </p:nvSpPr>
        <p:spPr>
          <a:xfrm>
            <a:off x="9343872" y="3195734"/>
            <a:ext cx="2591471" cy="854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639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278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917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556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3195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834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20472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9111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defRPr/>
            </a:pPr>
            <a:r>
              <a:rPr lang="en-US" sz="1650" b="1" dirty="0">
                <a:solidFill>
                  <a:prstClr val="black"/>
                </a:solidFill>
                <a:latin typeface="Tw Cen MT"/>
              </a:rPr>
              <a:t>Questions? </a:t>
            </a:r>
            <a:r>
              <a:rPr lang="en-US" sz="1650" dirty="0">
                <a:solidFill>
                  <a:prstClr val="black"/>
                </a:solidFill>
                <a:latin typeface="Tw Cen MT"/>
              </a:rPr>
              <a:t>Submit questions in the chat box at anytime throughout the webinar. </a:t>
            </a: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D5AF6366-37BC-9F45-AD79-544448AD2335}"/>
              </a:ext>
            </a:extLst>
          </p:cNvPr>
          <p:cNvSpPr/>
          <p:nvPr/>
        </p:nvSpPr>
        <p:spPr>
          <a:xfrm rot="18743986">
            <a:off x="9870693" y="4214877"/>
            <a:ext cx="914281" cy="57142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639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278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917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556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3195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834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20472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9111" algn="l" defTabSz="2177278" rtl="0" eaLnBrk="1" latinLnBrk="0" hangingPunct="1">
              <a:defRPr sz="4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>
              <a:defRPr/>
            </a:pPr>
            <a:endParaRPr lang="en-US" sz="3215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9756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48AA2-AA7A-4D0A-A98C-87CAC8E22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7" y="1655286"/>
            <a:ext cx="4609057" cy="2610042"/>
          </a:xfrm>
        </p:spPr>
        <p:txBody>
          <a:bodyPr>
            <a:normAutofit/>
          </a:bodyPr>
          <a:lstStyle/>
          <a:p>
            <a:pPr algn="l"/>
            <a:r>
              <a:rPr lang="en-AU" sz="3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HBV Cure Community Perspective &amp; Hepatitis B Foundation Initiatives </a:t>
            </a:r>
            <a:br>
              <a:rPr lang="en-US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3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D1FE-0AD5-4BCE-974F-2F5D7EE52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3819" y="4265328"/>
            <a:ext cx="4609057" cy="766040"/>
          </a:xfrm>
        </p:spPr>
        <p:txBody>
          <a:bodyPr>
            <a:noAutofit/>
          </a:bodyPr>
          <a:lstStyle/>
          <a:p>
            <a:pPr algn="l"/>
            <a:r>
              <a:rPr lang="en-US" sz="1600" dirty="0"/>
              <a:t>Chari Cohen, DrPH, MPH</a:t>
            </a:r>
          </a:p>
          <a:p>
            <a:pPr algn="l"/>
            <a:r>
              <a:rPr lang="en-US" sz="1600" dirty="0"/>
              <a:t>Senior Vice President, Hepatitis B Foundation</a:t>
            </a:r>
          </a:p>
          <a:p>
            <a:pPr algn="l"/>
            <a:r>
              <a:rPr lang="en-US" sz="1600" dirty="0"/>
              <a:t>Associate Professor, Baruch S. Blumberg Institute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6EF57EF-D042-41D3-83E8-41A1FE6C1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00A59BB-A268-4F3E-9D41-CA265AF1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A801A36-C417-4289-9052-A93513B28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579" y="2984793"/>
            <a:ext cx="5079371" cy="825397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3794DCE-9D34-40DF-AB3F-06DA8ACCD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5006452-918C-4282-A72C-C9692B669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06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5A328-32A7-4D17-8CC0-D177B5EBA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4000" dirty="0"/>
              <a:t>What does the community want and need?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13E59-EFD9-4745-BE98-4098FC042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419643"/>
            <a:ext cx="10143668" cy="3798277"/>
          </a:xfrm>
        </p:spPr>
        <p:txBody>
          <a:bodyPr anchor="ctr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What is the impact of living with hepatitis B on the lives of those chronically infected?</a:t>
            </a:r>
          </a:p>
          <a:p>
            <a:pPr lvl="1"/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Physical, emotional, professional and social impact</a:t>
            </a:r>
          </a:p>
          <a:p>
            <a:pPr lvl="1"/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Experiences with stigma and discrimination</a:t>
            </a:r>
          </a:p>
          <a:p>
            <a:r>
              <a:rPr lang="en-US" sz="2400" dirty="0"/>
              <a:t>What do patients prioritize in terms of treatment?</a:t>
            </a:r>
          </a:p>
          <a:p>
            <a:pPr lvl="1"/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Treatment experiences and thoughts on future/ideal treatment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How can we improve clinical trial participation, and ensure diversity and inclusion?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How can we include patient reported outcomes into future hepatitis B treatment regimens and clinical trials?</a:t>
            </a:r>
          </a:p>
          <a:p>
            <a:endParaRPr lang="en-US" sz="2200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D7814A-F34C-4782-8D3B-8F4EDE328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126" y="5984732"/>
            <a:ext cx="661318" cy="6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05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3B14E-00B7-430D-B250-EB63117C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4000" dirty="0"/>
              <a:t>Documenting the lived experience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97934-9255-48BE-8D45-8BF2C8B25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Methodology</a:t>
            </a:r>
          </a:p>
          <a:p>
            <a:r>
              <a:rPr lang="en-US" sz="2400" dirty="0"/>
              <a:t>Hosted Externally-Led Patient Focused Drug Development Meeting June 2020</a:t>
            </a:r>
          </a:p>
          <a:p>
            <a:r>
              <a:rPr lang="en-US" sz="2400" dirty="0"/>
              <a:t>Conducted 25 in-depth interviews with people who have chronic hepatitis B</a:t>
            </a:r>
          </a:p>
          <a:p>
            <a:r>
              <a:rPr lang="en-US" sz="2400" dirty="0"/>
              <a:t>Completed data mining and qualitative analysis of 10,000 patient email consults</a:t>
            </a:r>
          </a:p>
          <a:p>
            <a:r>
              <a:rPr lang="en-US" sz="2400" dirty="0"/>
              <a:t>Conducted online survey (U.S. and international)</a:t>
            </a:r>
          </a:p>
          <a:p>
            <a:r>
              <a:rPr lang="en-US" sz="2400" dirty="0"/>
              <a:t>Hosting focus groups (2021)</a:t>
            </a:r>
          </a:p>
          <a:p>
            <a:endParaRPr lang="en-US" sz="2400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2682A8-C987-4764-BE0E-9D1169FF3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649" y="6074505"/>
            <a:ext cx="661318" cy="6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96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4C6FF0-32B7-4C8B-9C70-D8F8F7FC9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601454" cy="1188950"/>
          </a:xfrm>
        </p:spPr>
        <p:txBody>
          <a:bodyPr anchor="b">
            <a:normAutofit/>
          </a:bodyPr>
          <a:lstStyle/>
          <a:p>
            <a:r>
              <a:rPr lang="en-US" sz="4000" dirty="0"/>
              <a:t>Interview and PFDD findings: Impacts of chronic hepatitis B</a:t>
            </a:r>
          </a:p>
        </p:txBody>
      </p:sp>
      <p:grpSp>
        <p:nvGrpSpPr>
          <p:cNvPr id="16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4E6B6-E487-4DA5-8B84-2E606B92B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751415"/>
          </a:xfrm>
        </p:spPr>
        <p:txBody>
          <a:bodyPr anchor="ctr">
            <a:normAutofit/>
          </a:bodyPr>
          <a:lstStyle/>
          <a:p>
            <a:r>
              <a:rPr lang="en-US" sz="2400" dirty="0"/>
              <a:t>There is significant physical and emotional impact for people living with hepatitis B that appears to reduce quality of life and enjoyment of daily life</a:t>
            </a:r>
          </a:p>
          <a:p>
            <a:pPr lvl="1"/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fatigue, shame, stigma, isolation and fear of liver cancer/dying prematurely</a:t>
            </a:r>
          </a:p>
          <a:p>
            <a:r>
              <a:rPr lang="en-US" sz="2400" dirty="0"/>
              <a:t>Living with chronic hepatitis B impacts familial and social relationships, as well as education and jobs/careers</a:t>
            </a:r>
          </a:p>
          <a:p>
            <a:r>
              <a:rPr lang="en-US" sz="2400" dirty="0"/>
              <a:t>Current treatment challenges include cost/access, and taking a daily pill for many years</a:t>
            </a:r>
          </a:p>
          <a:p>
            <a:r>
              <a:rPr lang="en-US" sz="2400" dirty="0"/>
              <a:t>There is a strong desire for loss of HBsAg and reduction of risk for liver cancer, with a finite treatment</a:t>
            </a:r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7A6A79-4894-4F59-9224-896D12646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649" y="6074505"/>
            <a:ext cx="661318" cy="6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29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2924C-64E5-4EB1-B752-9B8EB5CB2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10128690" cy="1188950"/>
          </a:xfrm>
        </p:spPr>
        <p:txBody>
          <a:bodyPr anchor="b">
            <a:normAutofit/>
          </a:bodyPr>
          <a:lstStyle/>
          <a:p>
            <a:r>
              <a:rPr lang="en-US" sz="4000" dirty="0"/>
              <a:t>Interview and PFDD findings: Future treatments and clinical trials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EF37A-1493-466F-A3AC-8BA54BD76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Autofit/>
          </a:bodyPr>
          <a:lstStyle/>
          <a:p>
            <a:r>
              <a:rPr lang="en-US" sz="2400" dirty="0"/>
              <a:t>The preference was for oral treatment, but injectables were also acceptable by many</a:t>
            </a:r>
          </a:p>
          <a:p>
            <a:r>
              <a:rPr lang="en-US" sz="2400" dirty="0"/>
              <a:t>Mild, limited symptoms were considered acceptable by most</a:t>
            </a:r>
          </a:p>
          <a:p>
            <a:r>
              <a:rPr lang="en-US" sz="2400" dirty="0"/>
              <a:t>Participants were interested in clinical trials, with caveats:</a:t>
            </a:r>
          </a:p>
          <a:p>
            <a:pPr lvl="1"/>
            <a:r>
              <a:rPr lang="en-US" sz="2000" dirty="0"/>
              <a:t>Clear safety information – assurance of non-lasting damage</a:t>
            </a:r>
          </a:p>
          <a:p>
            <a:pPr lvl="1"/>
            <a:r>
              <a:rPr lang="en-US" sz="2000" dirty="0"/>
              <a:t>Less disruption on daily life (travel to site, side effects, timing)</a:t>
            </a:r>
          </a:p>
          <a:p>
            <a:r>
              <a:rPr lang="en-US" sz="2400" dirty="0"/>
              <a:t>Those with young children, or who were older, were more hesitant about clinical trials</a:t>
            </a:r>
          </a:p>
          <a:p>
            <a:r>
              <a:rPr lang="en-US" sz="2400" dirty="0"/>
              <a:t>A success rate of 50-70% would be needed for most to choose participate in a clinical trial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8A4767-C5EF-4205-B324-99E7A0389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649" y="6074505"/>
            <a:ext cx="661318" cy="6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15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2AF16F-0D95-47A3-8953-EC8BD9FE8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4000" dirty="0"/>
              <a:t>Survey responses</a:t>
            </a:r>
          </a:p>
        </p:txBody>
      </p:sp>
      <p:grpSp>
        <p:nvGrpSpPr>
          <p:cNvPr id="2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C615E-4D1A-4A69-B22A-2314974D1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751415"/>
          </a:xfrm>
        </p:spPr>
        <p:txBody>
          <a:bodyPr anchor="ctr">
            <a:normAutofit/>
          </a:bodyPr>
          <a:lstStyle/>
          <a:p>
            <a:r>
              <a:rPr lang="en-US" sz="2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1,707 respondents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Average age was 37 years old (range 19-75)</a:t>
            </a:r>
          </a:p>
          <a:p>
            <a:r>
              <a:rPr lang="en-US" sz="2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67% identified as male and 26% identified as female (7% preferred not to answer) 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83% lived outside the United States, representing 99 countries</a:t>
            </a:r>
          </a:p>
          <a:p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op 5 countries represented were: Nigeria (29%), U.S. (17%), Ghana (10%), India (9%) and Philippines (7%)</a:t>
            </a:r>
          </a:p>
          <a:p>
            <a:endParaRPr lang="en-US" sz="2400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DA1CD0-0B72-490B-9EF6-A9D935F07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649" y="6074505"/>
            <a:ext cx="661318" cy="6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16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3636FEC-D37A-4D8E-8DF4-B397BE15B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649" y="6074505"/>
            <a:ext cx="661318" cy="649147"/>
          </a:xfrm>
          <a:prstGeom prst="rect">
            <a:avLst/>
          </a:prstGeom>
        </p:spPr>
      </p:pic>
      <p:pic>
        <p:nvPicPr>
          <p:cNvPr id="30" name="Picture 2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14C85F-E10A-4744-8902-34EA9E27C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51" y="891540"/>
            <a:ext cx="7485688" cy="49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67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4F6BA-E1A8-46F5-A9B0-10B9470C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Most important outcomes of ideal treatment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C5A422-0C56-4D8E-9FE4-F77AB6DE0BF1}"/>
              </a:ext>
            </a:extLst>
          </p:cNvPr>
          <p:cNvSpPr txBox="1">
            <a:spLocks/>
          </p:cNvSpPr>
          <p:nvPr/>
        </p:nvSpPr>
        <p:spPr>
          <a:xfrm>
            <a:off x="534572" y="2213622"/>
            <a:ext cx="5345233" cy="325871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29DD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Decreased risk of HCC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Loss of HBsAg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Being able to stop meds after 6-12 months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Improving quality of life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Loss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cccDNA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Long-term DNA suppression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CCF7E58-0407-42DF-8B6C-ECF03740570F}"/>
              </a:ext>
            </a:extLst>
          </p:cNvPr>
          <p:cNvSpPr txBox="1">
            <a:spLocks/>
          </p:cNvSpPr>
          <p:nvPr/>
        </p:nvSpPr>
        <p:spPr>
          <a:xfrm>
            <a:off x="6126480" y="2213621"/>
            <a:ext cx="5227320" cy="3258711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29DD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Loss of HBsAg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Being able to stop meds after 6-12 months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Decreased risk of HCC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Improving quality of life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Loss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cccDNA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Long-term DNA suppression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499B4A-84E0-473F-897A-34469C2E8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576" y="5660019"/>
            <a:ext cx="661318" cy="6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77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96E385-1CA8-4CCA-B1E4-6A1918675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928" y="891540"/>
            <a:ext cx="8234593" cy="507111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D203D6-CA23-4DD2-AD47-658355E63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998" y="6074505"/>
            <a:ext cx="661318" cy="6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9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54CD0C-4653-4ADE-9B05-B2C1CD96972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47" y="891540"/>
            <a:ext cx="8378355" cy="507111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2732AE3-916B-472A-ADFC-95A407A6F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155" y="6128663"/>
            <a:ext cx="661318" cy="6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8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B8E20-F3B7-6C45-BAF3-1FEFB41F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4" y="5736680"/>
            <a:ext cx="3685032" cy="1591056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Speakers</a:t>
            </a:r>
          </a:p>
        </p:txBody>
      </p:sp>
      <p:pic>
        <p:nvPicPr>
          <p:cNvPr id="9" name="Picture 8" descr="A person in a blue shirt&#10;&#10;Description automatically generated">
            <a:extLst>
              <a:ext uri="{FF2B5EF4-FFF2-40B4-BE49-F238E27FC236}">
                <a16:creationId xmlns:a16="http://schemas.microsoft.com/office/drawing/2014/main" id="{F4B2C64A-EABB-A643-90C8-EBC91F1CD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r="6719" b="3"/>
          <a:stretch/>
        </p:blipFill>
        <p:spPr>
          <a:xfrm>
            <a:off x="9144137" y="0"/>
            <a:ext cx="2978497" cy="4226709"/>
          </a:xfrm>
          <a:prstGeom prst="rect">
            <a:avLst/>
          </a:prstGeom>
        </p:spPr>
      </p:pic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098851E0-CE62-DD42-B68E-88059C80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r="16285" b="2"/>
          <a:stretch/>
        </p:blipFill>
        <p:spPr>
          <a:xfrm>
            <a:off x="78471" y="10"/>
            <a:ext cx="2990088" cy="4224518"/>
          </a:xfrm>
          <a:prstGeom prst="rect">
            <a:avLst/>
          </a:prstGeom>
        </p:spPr>
      </p:pic>
      <p:pic>
        <p:nvPicPr>
          <p:cNvPr id="11" name="Picture 1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5C627050-8ADC-AF49-B49C-E8EFCA91A5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r="4533" b="2"/>
          <a:stretch/>
        </p:blipFill>
        <p:spPr>
          <a:xfrm>
            <a:off x="6137117" y="10"/>
            <a:ext cx="2990088" cy="4224518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F4D532D-EDC8-CD4F-A155-4EA0818A6A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r="23531" b="-3"/>
          <a:stretch/>
        </p:blipFill>
        <p:spPr>
          <a:xfrm>
            <a:off x="3047863" y="-21172"/>
            <a:ext cx="2980528" cy="422451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AD5EF1-081D-DF44-95C7-DF75BA760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863" y="4300041"/>
            <a:ext cx="2980528" cy="544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Chari Cohen DrPH, MPH</a:t>
            </a:r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469D90-62FA-49B2-981E-5305361D5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2370" y="4592474"/>
            <a:ext cx="1128382" cy="847206"/>
            <a:chOff x="8183879" y="1000124"/>
            <a:chExt cx="1562267" cy="1172973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281E6897-9689-4C48-ADC3-9F41AAE3A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404E145C-C4EA-4DED-B029-22B811FC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A449BD2-52B3-A746-9DB1-562386A16DFA}"/>
              </a:ext>
            </a:extLst>
          </p:cNvPr>
          <p:cNvSpPr txBox="1"/>
          <p:nvPr/>
        </p:nvSpPr>
        <p:spPr>
          <a:xfrm>
            <a:off x="86134" y="4269308"/>
            <a:ext cx="29617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John Tavis, PhD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95ECE2-2783-D542-88B1-83B5C0180FFE}"/>
              </a:ext>
            </a:extLst>
          </p:cNvPr>
          <p:cNvSpPr txBox="1"/>
          <p:nvPr/>
        </p:nvSpPr>
        <p:spPr>
          <a:xfrm>
            <a:off x="6137117" y="4245700"/>
            <a:ext cx="30070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Jake Liang, M.D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94972-05E2-4D47-906D-C380A68F8707}"/>
              </a:ext>
            </a:extLst>
          </p:cNvPr>
          <p:cNvSpPr txBox="1"/>
          <p:nvPr/>
        </p:nvSpPr>
        <p:spPr>
          <a:xfrm>
            <a:off x="9123522" y="4256722"/>
            <a:ext cx="25072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Su</a:t>
            </a:r>
            <a:r>
              <a:rPr lang="en-US" sz="2000" dirty="0"/>
              <a:t> Wang, M.D., MPH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879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DCFF9-C0E7-42E1-9F15-6EAE9469F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>
            <a:normAutofit/>
          </a:bodyPr>
          <a:lstStyle/>
          <a:p>
            <a:r>
              <a:rPr lang="en-US"/>
              <a:t>What Happened to the Cure?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B7964-FAA6-4A3E-BC74-E2EE9AB8A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39815"/>
            <a:ext cx="9465564" cy="3760253"/>
          </a:xfrm>
        </p:spPr>
        <p:txBody>
          <a:bodyPr>
            <a:normAutofit/>
          </a:bodyPr>
          <a:lstStyle/>
          <a:p>
            <a:r>
              <a:rPr lang="en-US" sz="2000" dirty="0"/>
              <a:t>We need to better communicate with those impacted around the world regarding drug development and progress towards a functional cure.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Call to action – we need to prioritize hepatitis B!</a:t>
            </a:r>
          </a:p>
          <a:p>
            <a:pPr lvl="1"/>
            <a:r>
              <a:rPr lang="en-US" sz="2000" dirty="0"/>
              <a:t>There is still not enough prioritization or funding to eliminate hepatitis B;</a:t>
            </a:r>
          </a:p>
          <a:p>
            <a:pPr lvl="1"/>
            <a:r>
              <a:rPr lang="en-US" sz="2000" dirty="0"/>
              <a:t>A functional cure would be the trigger for a paradigm shift;</a:t>
            </a:r>
          </a:p>
          <a:p>
            <a:pPr lvl="1"/>
            <a:r>
              <a:rPr lang="en-US" sz="2000" dirty="0"/>
              <a:t>Individuals around the world need a stronger voice advocating for hepatitis B &amp; inclusion in country-level elimination planning;</a:t>
            </a:r>
          </a:p>
          <a:p>
            <a:pPr lvl="1"/>
            <a:r>
              <a:rPr lang="en-US" sz="2000" dirty="0"/>
              <a:t>We need to improve screening and linkage to care, and eliminate stigma and discrimination NOW, to get the world ready for a functional cure.</a:t>
            </a:r>
          </a:p>
          <a:p>
            <a:pPr marL="457200" lvl="1" indent="0">
              <a:buNone/>
            </a:pPr>
            <a:endParaRPr lang="en-US" sz="20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https://www.hepb.org/news-and-events/commentary-on-the-cure/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6853DA-A677-47A9-BC87-30ADA26FFA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155" y="6128663"/>
            <a:ext cx="661318" cy="6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56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177C58-53A3-4ABB-A61D-BCB7E02C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89" y="4883544"/>
            <a:ext cx="3876086" cy="1556907"/>
          </a:xfrm>
        </p:spPr>
        <p:txBody>
          <a:bodyPr anchor="ctr">
            <a:normAutofit/>
          </a:bodyPr>
          <a:lstStyle/>
          <a:p>
            <a:r>
              <a:rPr lang="en-US" sz="4000" dirty="0"/>
              <a:t>Thank You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2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walking in front of a crowd&#10;&#10;Description automatically generated">
            <a:extLst>
              <a:ext uri="{FF2B5EF4-FFF2-40B4-BE49-F238E27FC236}">
                <a16:creationId xmlns:a16="http://schemas.microsoft.com/office/drawing/2014/main" id="{5B2C5D00-0868-4006-9C46-AFCDE1B57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4"/>
          <a:stretch/>
        </p:blipFill>
        <p:spPr>
          <a:xfrm>
            <a:off x="959205" y="364142"/>
            <a:ext cx="10369645" cy="386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9042D-ADF7-4FF7-8D09-2F51618FB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883544"/>
            <a:ext cx="6586915" cy="155690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Questions?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Chari.Cohen@hepb.org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www.hepb.org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667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ctrTitle"/>
          </p:nvPr>
        </p:nvSpPr>
        <p:spPr>
          <a:xfrm>
            <a:off x="1890713" y="811970"/>
            <a:ext cx="8410575" cy="3529012"/>
          </a:xfrm>
        </p:spPr>
        <p:txBody>
          <a:bodyPr/>
          <a:lstStyle/>
          <a:p>
            <a:r>
              <a:rPr lang="en-AU" altLang="en-US" sz="4000" b="1" dirty="0">
                <a:latin typeface="+mj-lt"/>
              </a:rPr>
              <a:t>ICE-HBV and NIH initiatives on </a:t>
            </a:r>
            <a:br>
              <a:rPr lang="en-AU" altLang="en-US" sz="4000" b="1" dirty="0">
                <a:latin typeface="+mj-lt"/>
              </a:rPr>
            </a:br>
            <a:r>
              <a:rPr lang="en-AU" altLang="en-US" sz="4000" b="1" dirty="0">
                <a:latin typeface="+mj-lt"/>
              </a:rPr>
              <a:t>HBV Cure</a:t>
            </a:r>
            <a:br>
              <a:rPr lang="en-AU" altLang="en-US" sz="4000" b="1" dirty="0">
                <a:latin typeface="+mj-lt"/>
              </a:rPr>
            </a:br>
            <a:br>
              <a:rPr lang="en-AU" altLang="en-US" sz="4000" b="1" dirty="0">
                <a:latin typeface="+mj-lt"/>
              </a:rPr>
            </a:br>
            <a:r>
              <a:rPr lang="en-AU" altLang="en-US" sz="4000" b="1" dirty="0">
                <a:latin typeface="+mj-lt"/>
              </a:rPr>
              <a:t>2020 Update </a:t>
            </a:r>
            <a:br>
              <a:rPr lang="en-AU" altLang="en-US" sz="4000" b="1" dirty="0">
                <a:latin typeface="+mj-lt"/>
              </a:rPr>
            </a:br>
            <a:endParaRPr lang="en-AU" altLang="en-US" sz="4000" b="1" dirty="0">
              <a:latin typeface="+mj-lt"/>
            </a:endParaRP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44662" y="4340983"/>
            <a:ext cx="8702675" cy="196524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AU" sz="2400" b="1" dirty="0">
                <a:latin typeface="+mj-lt"/>
              </a:rPr>
              <a:t>T. Jake Liang, M.D.</a:t>
            </a:r>
          </a:p>
          <a:p>
            <a:pPr>
              <a:lnSpc>
                <a:spcPct val="90000"/>
              </a:lnSpc>
            </a:pPr>
            <a:r>
              <a:rPr lang="en-AU" sz="2400" dirty="0">
                <a:latin typeface="+mj-lt"/>
              </a:rPr>
              <a:t>NIDDK, NIH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+mj-lt"/>
              </a:rPr>
              <a:t>ICE-HBV Governing Board Member</a:t>
            </a:r>
            <a:endParaRPr lang="en-AU" altLang="en-US" sz="2400" b="1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AU" alt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6126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5F96074-ABD7-43D1-B904-3F64C7FACF4D}"/>
              </a:ext>
            </a:extLst>
          </p:cNvPr>
          <p:cNvSpPr txBox="1">
            <a:spLocks/>
          </p:cNvSpPr>
          <p:nvPr/>
        </p:nvSpPr>
        <p:spPr>
          <a:xfrm>
            <a:off x="1981200" y="3693303"/>
            <a:ext cx="8229600" cy="28015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AU" sz="2800" dirty="0">
                <a:solidFill>
                  <a:prstClr val="black"/>
                </a:solidFill>
                <a:latin typeface="Calibri"/>
              </a:rPr>
              <a:t>ICE-HBV was formed in 2016 and aims to establish an international collaboration to facilitate the discovery of a safe, effective, affordable and scalable cure to benefit all people living with CHB, including children and people living with HCV, HDV and HIV co-infection. </a:t>
            </a:r>
          </a:p>
        </p:txBody>
      </p:sp>
    </p:spTree>
    <p:extLst>
      <p:ext uri="{BB962C8B-B14F-4D97-AF65-F5344CB8AC3E}">
        <p14:creationId xmlns:p14="http://schemas.microsoft.com/office/powerpoint/2010/main" val="2750433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2476" y="855118"/>
            <a:ext cx="81096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8064A2">
                    <a:lumMod val="75000"/>
                  </a:srgbClr>
                </a:solidFill>
                <a:latin typeface="Arial Narrow"/>
              </a:rPr>
              <a:t>A Global Scientific Strategy towards Cure of Chronic Hepatitis B Virus Infection</a:t>
            </a:r>
          </a:p>
          <a:p>
            <a:pPr algn="ctr"/>
            <a:endParaRPr lang="en-AU" sz="4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27EE6-901A-4BA2-92C1-0E5673BF3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519" y="2613437"/>
            <a:ext cx="3760986" cy="260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56E9E9-B241-468A-B8F9-C08108F79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766" y="2069377"/>
            <a:ext cx="3299203" cy="3722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59600" y="6159209"/>
            <a:ext cx="470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prstClr val="black"/>
                </a:solidFill>
                <a:latin typeface="Calibri"/>
              </a:rPr>
              <a:t>Revill</a:t>
            </a:r>
            <a:r>
              <a:rPr lang="en-AU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i="1" dirty="0">
                <a:solidFill>
                  <a:prstClr val="black"/>
                </a:solidFill>
                <a:latin typeface="Calibri"/>
              </a:rPr>
              <a:t>et al.  </a:t>
            </a:r>
            <a:r>
              <a:rPr lang="en-AU" dirty="0">
                <a:solidFill>
                  <a:prstClr val="black"/>
                </a:solidFill>
                <a:latin typeface="Calibri"/>
              </a:rPr>
              <a:t>The</a:t>
            </a:r>
            <a:r>
              <a:rPr lang="en-AU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dirty="0">
                <a:solidFill>
                  <a:prstClr val="black"/>
                </a:solidFill>
                <a:latin typeface="Calibri"/>
              </a:rPr>
              <a:t>Lancet Gastro. Hep. April 2019</a:t>
            </a:r>
          </a:p>
        </p:txBody>
      </p:sp>
    </p:spTree>
    <p:extLst>
      <p:ext uri="{BB962C8B-B14F-4D97-AF65-F5344CB8AC3E}">
        <p14:creationId xmlns:p14="http://schemas.microsoft.com/office/powerpoint/2010/main" val="132277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3600" b="1" dirty="0">
                <a:latin typeface="+mj-lt"/>
              </a:rPr>
              <a:t>Actions Required to Achieve HBV Cure </a:t>
            </a:r>
            <a:br>
              <a:rPr lang="en-AU" sz="3600" b="1" dirty="0">
                <a:latin typeface="+mj-lt"/>
              </a:rPr>
            </a:br>
            <a:r>
              <a:rPr lang="en-AU" sz="3600" b="1" dirty="0">
                <a:solidFill>
                  <a:srgbClr val="FF0000"/>
                </a:solidFill>
                <a:latin typeface="+mj-lt"/>
              </a:rPr>
              <a:t>ICE</a:t>
            </a:r>
            <a:r>
              <a:rPr lang="en-AU" sz="3600" b="1" dirty="0">
                <a:latin typeface="+mj-lt"/>
              </a:rPr>
              <a:t>-HBV Strategy </a:t>
            </a:r>
            <a:endParaRPr lang="en-AU" sz="36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8966" y="1512733"/>
            <a:ext cx="8909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FF0000"/>
                </a:solidFill>
                <a:latin typeface="Calibri"/>
              </a:rPr>
              <a:t>I</a:t>
            </a:r>
            <a:r>
              <a:rPr lang="en-AU" sz="2000" b="1" dirty="0">
                <a:solidFill>
                  <a:prstClr val="black"/>
                </a:solidFill>
                <a:latin typeface="Calibri"/>
              </a:rPr>
              <a:t>NCREASE </a:t>
            </a:r>
            <a:r>
              <a:rPr lang="en-AU" sz="2000" dirty="0">
                <a:solidFill>
                  <a:prstClr val="black"/>
                </a:solidFill>
                <a:latin typeface="Calibri"/>
              </a:rPr>
              <a:t>funding</a:t>
            </a:r>
            <a:r>
              <a:rPr lang="en-AU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2000" dirty="0">
                <a:solidFill>
                  <a:prstClr val="black"/>
                </a:solidFill>
                <a:latin typeface="Calibri"/>
              </a:rPr>
              <a:t>for individual and collaborative cure-related research projects by governmental and private funding agencies and philanthropic organizations</a:t>
            </a:r>
            <a:r>
              <a:rPr lang="en-AU" sz="2000" u="sng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endParaRPr lang="en-AU" sz="20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Calibri"/>
              </a:rPr>
              <a:t>HBV cure research investment strategies should be prioritized in national plans globally =&gt; ICE-HBV contributed to inclusion of HBV in G-Finder Report. 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8638992-E858-4E1C-9C07-C2CE4C63F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544" y="3071501"/>
            <a:ext cx="2749427" cy="3888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2C866E-B93A-4005-851C-B10E1704E3A9}"/>
              </a:ext>
            </a:extLst>
          </p:cNvPr>
          <p:cNvSpPr txBox="1"/>
          <p:nvPr/>
        </p:nvSpPr>
        <p:spPr>
          <a:xfrm>
            <a:off x="1609591" y="3457360"/>
            <a:ext cx="63385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Hepatitis elimination should be included in global health programs: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Side-Event at the Global Fund replenishment meeting in Lyon, October 2019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WHO Report on Synergies Between Viral Hepatitis Elimination and Universal Health Coverage, March 2020. </a:t>
            </a:r>
            <a:endParaRPr lang="en-AU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20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700" y="386456"/>
            <a:ext cx="8409008" cy="1143000"/>
          </a:xfrm>
        </p:spPr>
        <p:txBody>
          <a:bodyPr>
            <a:noAutofit/>
          </a:bodyPr>
          <a:lstStyle/>
          <a:p>
            <a:r>
              <a:rPr lang="en-AU" sz="3600" b="1" dirty="0">
                <a:latin typeface="+mj-lt"/>
              </a:rPr>
              <a:t>Actions Required to Achieve HBV Cure </a:t>
            </a:r>
            <a:br>
              <a:rPr lang="en-AU" sz="3600" b="1" dirty="0">
                <a:latin typeface="+mj-lt"/>
              </a:rPr>
            </a:br>
            <a:r>
              <a:rPr lang="en-AU" sz="3600" b="1" dirty="0">
                <a:solidFill>
                  <a:srgbClr val="FF0000"/>
                </a:solidFill>
                <a:latin typeface="+mj-lt"/>
              </a:rPr>
              <a:t>ICE</a:t>
            </a:r>
            <a:r>
              <a:rPr lang="en-AU" sz="3600" b="1" dirty="0">
                <a:latin typeface="+mj-lt"/>
              </a:rPr>
              <a:t>-HBV Strategy </a:t>
            </a:r>
            <a:endParaRPr lang="en-AU" sz="36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2" y="1781821"/>
            <a:ext cx="54863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FF0000"/>
                </a:solidFill>
                <a:latin typeface="Calibri"/>
              </a:rPr>
              <a:t>C</a:t>
            </a:r>
            <a:r>
              <a:rPr lang="en-AU" sz="2000" b="1" dirty="0">
                <a:solidFill>
                  <a:prstClr val="black"/>
                </a:solidFill>
                <a:latin typeface="Calibri"/>
              </a:rPr>
              <a:t>ONCENTRATE</a:t>
            </a:r>
            <a:r>
              <a:rPr lang="en-AU" sz="2000" dirty="0">
                <a:solidFill>
                  <a:prstClr val="black"/>
                </a:solidFill>
                <a:latin typeface="Calibri"/>
              </a:rPr>
              <a:t> on the discovery of therapeutic strategies that will permanently reduce the number of productively infected cells and/or permanently silence the cccDNA in those cells AND that will stimulate HBV-specific T cells and the production of antibodies that will prevent viral spread to uninfected cells, mimicking spontaneous resolution of HBV infection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5EA589-7DC1-4CD9-B0CE-56346C0C76C2}"/>
              </a:ext>
            </a:extLst>
          </p:cNvPr>
          <p:cNvSpPr txBox="1"/>
          <p:nvPr/>
        </p:nvSpPr>
        <p:spPr>
          <a:xfrm>
            <a:off x="1668966" y="4487475"/>
            <a:ext cx="5631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Calibri"/>
              </a:rPr>
              <a:t>HBV Cure Serum Biomarkers Workshop in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Calibri"/>
              </a:rPr>
              <a:t>Ongoing cccDNA working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Calibri"/>
              </a:rPr>
              <a:t>HBV Cure 101 Webinar at </a:t>
            </a:r>
            <a:r>
              <a:rPr lang="en-AU" sz="2000" dirty="0" err="1">
                <a:solidFill>
                  <a:prstClr val="black"/>
                </a:solidFill>
                <a:latin typeface="Calibri"/>
              </a:rPr>
              <a:t>COLDA</a:t>
            </a:r>
            <a:r>
              <a:rPr lang="en-AU" sz="2000" dirty="0">
                <a:solidFill>
                  <a:prstClr val="black"/>
                </a:solidFill>
                <a:latin typeface="Calibri"/>
              </a:rPr>
              <a:t> 2020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E051B5D-8BF7-40F1-A317-3FE075081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399" y="1689745"/>
            <a:ext cx="3188260" cy="442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9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3075" y="540832"/>
            <a:ext cx="8229600" cy="1143000"/>
          </a:xfrm>
        </p:spPr>
        <p:txBody>
          <a:bodyPr>
            <a:noAutofit/>
          </a:bodyPr>
          <a:lstStyle/>
          <a:p>
            <a:r>
              <a:rPr lang="en-AU" sz="3600" b="1" dirty="0">
                <a:latin typeface="+mj-lt"/>
              </a:rPr>
              <a:t>Actions Required to Achieve HBV Cure </a:t>
            </a:r>
            <a:br>
              <a:rPr lang="en-AU" sz="3600" b="1" dirty="0">
                <a:latin typeface="+mj-lt"/>
              </a:rPr>
            </a:br>
            <a:r>
              <a:rPr lang="en-AU" sz="3600" b="1" dirty="0">
                <a:solidFill>
                  <a:srgbClr val="FF0000"/>
                </a:solidFill>
                <a:latin typeface="+mj-lt"/>
              </a:rPr>
              <a:t>ICE</a:t>
            </a:r>
            <a:r>
              <a:rPr lang="en-AU" sz="3600" b="1" dirty="0">
                <a:latin typeface="+mj-lt"/>
              </a:rPr>
              <a:t>-HBV Strategy </a:t>
            </a:r>
            <a:endParaRPr lang="en-AU" sz="36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1" y="2050469"/>
            <a:ext cx="823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Calibri"/>
              </a:rPr>
              <a:t>E</a:t>
            </a:r>
            <a:r>
              <a:rPr lang="en-AU" sz="2400" b="1" dirty="0">
                <a:solidFill>
                  <a:prstClr val="black"/>
                </a:solidFill>
                <a:latin typeface="Calibri"/>
              </a:rPr>
              <a:t>STABLISH</a:t>
            </a:r>
            <a:r>
              <a:rPr lang="en-AU" sz="2400" dirty="0">
                <a:solidFill>
                  <a:prstClr val="black"/>
                </a:solidFill>
                <a:latin typeface="Calibri"/>
              </a:rPr>
              <a:t> repositories of standardized HBV reagents and protocols and facilitate access to all researchers across the world and support the development of a new animal model.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50F162-F382-994F-B0E2-45BD7C6151CC}"/>
              </a:ext>
            </a:extLst>
          </p:cNvPr>
          <p:cNvSpPr txBox="1"/>
          <p:nvPr/>
        </p:nvSpPr>
        <p:spPr>
          <a:xfrm>
            <a:off x="1981201" y="3250797"/>
            <a:ext cx="823756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Calibri"/>
              </a:rPr>
              <a:t>ICE-HBV Open Access Protocols Database (Haitao Guo &amp; group):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Calibri"/>
              </a:rPr>
              <a:t>Virology in 2019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prstClr val="black"/>
                </a:solidFill>
                <a:latin typeface="Calibri"/>
              </a:rPr>
              <a:t>Immunology in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i="1" dirty="0">
                <a:solidFill>
                  <a:prstClr val="black"/>
                </a:solidFill>
                <a:latin typeface="Calibri"/>
              </a:rPr>
              <a:t>In-vivo</a:t>
            </a:r>
            <a:r>
              <a:rPr lang="en-AU" sz="2000" dirty="0">
                <a:solidFill>
                  <a:prstClr val="black"/>
                </a:solidFill>
                <a:latin typeface="Calibri"/>
              </a:rPr>
              <a:t> Models Workshops 2020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err="1">
                <a:solidFill>
                  <a:prstClr val="black"/>
                </a:solidFill>
                <a:latin typeface="Calibri"/>
              </a:rPr>
              <a:t>NIAID</a:t>
            </a:r>
            <a:r>
              <a:rPr lang="en-AU" sz="2000" dirty="0">
                <a:solidFill>
                  <a:prstClr val="black"/>
                </a:solidFill>
                <a:latin typeface="Calibri"/>
              </a:rPr>
              <a:t> Reagents Repository </a:t>
            </a:r>
          </a:p>
        </p:txBody>
      </p:sp>
    </p:spTree>
    <p:extLst>
      <p:ext uri="{BB962C8B-B14F-4D97-AF65-F5344CB8AC3E}">
        <p14:creationId xmlns:p14="http://schemas.microsoft.com/office/powerpoint/2010/main" val="252305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7534"/>
            <a:ext cx="8229600" cy="1143000"/>
          </a:xfrm>
        </p:spPr>
        <p:txBody>
          <a:bodyPr>
            <a:noAutofit/>
          </a:bodyPr>
          <a:lstStyle/>
          <a:p>
            <a:r>
              <a:rPr lang="en-AU" sz="3600" b="1" dirty="0">
                <a:latin typeface="+mj-lt"/>
              </a:rPr>
              <a:t>Repository for Advancing HBV Cure Research is underway (</a:t>
            </a:r>
            <a:r>
              <a:rPr lang="en-AU" sz="3600" b="1" dirty="0" err="1">
                <a:latin typeface="+mj-lt"/>
              </a:rPr>
              <a:t>NIAID</a:t>
            </a:r>
            <a:r>
              <a:rPr lang="en-AU" sz="3600" b="1" dirty="0">
                <a:latin typeface="+mj-lt"/>
              </a:rPr>
              <a:t>-NIH) </a:t>
            </a:r>
            <a:br>
              <a:rPr lang="en-AU" sz="3600" dirty="0">
                <a:latin typeface="+mj-lt"/>
              </a:rPr>
            </a:br>
            <a:endParaRPr lang="en-AU" sz="36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2116504"/>
            <a:ext cx="8229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prstClr val="black"/>
                </a:solidFill>
                <a:latin typeface="Calibri"/>
              </a:rPr>
              <a:t>Peptide libraries for clinical immunology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prstClr val="black"/>
                </a:solidFill>
                <a:latin typeface="Calibri"/>
              </a:rPr>
              <a:t>Monoclonal antibodies against HBV proteins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prstClr val="black"/>
                </a:solidFill>
                <a:latin typeface="Calibri"/>
              </a:rPr>
              <a:t>Viral DNA, RNA and protein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prstClr val="black"/>
                </a:solidFill>
                <a:latin typeface="Calibri"/>
              </a:rPr>
              <a:t>Replication competent HBV clones of various genotypes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prstClr val="black"/>
                </a:solidFill>
                <a:latin typeface="Calibri"/>
              </a:rPr>
              <a:t>Compound libraries for studies in experimental models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prstClr val="black"/>
                </a:solidFill>
                <a:latin typeface="Calibri"/>
              </a:rPr>
              <a:t>Cell lines susceptible to HBV replication and cell to cell spread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prstClr val="black"/>
                </a:solidFill>
                <a:latin typeface="Calibri"/>
              </a:rPr>
              <a:t>Mouse and primate models susceptible to HBV infection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prstClr val="black"/>
                </a:solidFill>
                <a:latin typeface="Calibri"/>
              </a:rPr>
              <a:t>Collection of serum and liver biopsy samples from cohort study for research purposes</a:t>
            </a:r>
          </a:p>
          <a:p>
            <a:endParaRPr lang="en-AU" sz="2400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2741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18855"/>
            <a:ext cx="8229600" cy="1143000"/>
          </a:xfrm>
        </p:spPr>
        <p:txBody>
          <a:bodyPr>
            <a:normAutofit/>
          </a:bodyPr>
          <a:lstStyle/>
          <a:p>
            <a:r>
              <a:rPr lang="en-AU" sz="3600" b="1" dirty="0">
                <a:latin typeface="+mj-lt"/>
              </a:rPr>
              <a:t>HBV Research Protocols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0" y="1259730"/>
            <a:ext cx="8544560" cy="4222835"/>
          </a:xfrm>
        </p:spPr>
        <p:txBody>
          <a:bodyPr>
            <a:normAutofit fontScale="25000" lnSpcReduction="20000"/>
          </a:bodyPr>
          <a:lstStyle/>
          <a:p>
            <a:r>
              <a:rPr lang="en-AU" sz="8000" dirty="0">
                <a:latin typeface="+mn-lt"/>
                <a:cs typeface="+mn-cs"/>
              </a:rPr>
              <a:t>Complement the upcoming NIAID reagents repository by making corresponding quality-controlled research protocols available freely for all researchers around the world.</a:t>
            </a:r>
          </a:p>
          <a:p>
            <a:endParaRPr lang="en-AU" sz="8000" dirty="0">
              <a:latin typeface="+mn-lt"/>
              <a:cs typeface="+mn-cs"/>
            </a:endParaRPr>
          </a:p>
          <a:p>
            <a:r>
              <a:rPr lang="en-AU" sz="8000" dirty="0">
                <a:latin typeface="+mn-lt"/>
                <a:cs typeface="+mn-cs"/>
              </a:rPr>
              <a:t>Current Categories: </a:t>
            </a:r>
          </a:p>
          <a:p>
            <a:pPr lvl="1"/>
            <a:r>
              <a:rPr lang="en-AU" sz="8000" dirty="0">
                <a:latin typeface="+mn-lt"/>
                <a:cs typeface="+mn-cs"/>
              </a:rPr>
              <a:t>In vivo Models</a:t>
            </a:r>
          </a:p>
          <a:p>
            <a:pPr lvl="1"/>
            <a:r>
              <a:rPr lang="en-AU" sz="8000" dirty="0">
                <a:latin typeface="+mn-lt"/>
                <a:cs typeface="+mn-cs"/>
              </a:rPr>
              <a:t>Cell Cultures</a:t>
            </a:r>
          </a:p>
          <a:p>
            <a:pPr lvl="1"/>
            <a:r>
              <a:rPr lang="en-AU" sz="8000" dirty="0">
                <a:latin typeface="+mn-lt"/>
                <a:cs typeface="+mn-cs"/>
              </a:rPr>
              <a:t>HBV Antigen Analyses</a:t>
            </a:r>
          </a:p>
          <a:p>
            <a:pPr lvl="1"/>
            <a:r>
              <a:rPr lang="en-AU" sz="8000" dirty="0">
                <a:latin typeface="+mn-lt"/>
                <a:cs typeface="+mn-cs"/>
              </a:rPr>
              <a:t>HBV Biochemical Assays</a:t>
            </a:r>
          </a:p>
          <a:p>
            <a:pPr lvl="1"/>
            <a:r>
              <a:rPr lang="en-AU" sz="8000" dirty="0">
                <a:latin typeface="+mn-lt"/>
                <a:cs typeface="+mn-cs"/>
              </a:rPr>
              <a:t>HBV Nucleic Acid Analyses</a:t>
            </a:r>
          </a:p>
          <a:p>
            <a:pPr lvl="1"/>
            <a:r>
              <a:rPr lang="en-AU" sz="8000" dirty="0">
                <a:latin typeface="+mn-lt"/>
                <a:cs typeface="+mn-cs"/>
              </a:rPr>
              <a:t>Immunology Assays</a:t>
            </a:r>
          </a:p>
          <a:p>
            <a:pPr lvl="1"/>
            <a:r>
              <a:rPr lang="en-AU" sz="8000" dirty="0">
                <a:latin typeface="+mn-lt"/>
                <a:cs typeface="+mn-cs"/>
              </a:rPr>
              <a:t>In Vitro HBV Infection Systems</a:t>
            </a:r>
          </a:p>
          <a:p>
            <a:pPr marL="457200" lvl="1" indent="0">
              <a:buNone/>
            </a:pPr>
            <a:endParaRPr lang="en-AU" sz="8000" dirty="0">
              <a:latin typeface="+mn-lt"/>
              <a:cs typeface="+mn-cs"/>
            </a:endParaRPr>
          </a:p>
          <a:p>
            <a:pPr marL="457200" lvl="1" indent="0">
              <a:buNone/>
            </a:pPr>
            <a:endParaRPr lang="en-AU" sz="8000" dirty="0"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AU" sz="8000" dirty="0">
                <a:latin typeface="+mn-lt"/>
                <a:cs typeface="+mn-cs"/>
              </a:rPr>
              <a:t>Submit protocol ideas to </a:t>
            </a:r>
            <a:r>
              <a:rPr lang="en-AU" sz="8000" dirty="0">
                <a:latin typeface="+mn-lt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info@ice-hbv.org</a:t>
            </a:r>
            <a:r>
              <a:rPr lang="en-AU" sz="8000" dirty="0">
                <a:latin typeface="+mn-lt"/>
                <a:cs typeface="+mn-cs"/>
              </a:rPr>
              <a:t> </a:t>
            </a: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D7CA13-C26D-46A3-9DF9-C3285B026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4" t="10075" r="13293" b="4580"/>
          <a:stretch/>
        </p:blipFill>
        <p:spPr>
          <a:xfrm>
            <a:off x="5848898" y="1884556"/>
            <a:ext cx="4676615" cy="308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7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641" y="3182790"/>
            <a:ext cx="8072718" cy="3411974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b="1" dirty="0"/>
              <a:t>HBV Cure Science 101</a:t>
            </a:r>
            <a:br>
              <a:rPr lang="en-US" b="1" dirty="0"/>
            </a:br>
            <a:r>
              <a:rPr lang="en-US" sz="2800" b="1" dirty="0"/>
              <a:t> &amp; </a:t>
            </a:r>
            <a:br>
              <a:rPr lang="en-US" b="1" dirty="0"/>
            </a:br>
            <a:r>
              <a:rPr lang="en-US" b="1" dirty="0"/>
              <a:t>2019-2020 Research Progress</a:t>
            </a:r>
            <a:br>
              <a:rPr lang="en-US" b="1" dirty="0"/>
            </a:br>
            <a:br>
              <a:rPr lang="en-US" sz="700" dirty="0"/>
            </a:br>
            <a:r>
              <a:rPr lang="en-US" sz="2800" dirty="0"/>
              <a:t>John Tavis, Ph.D.</a:t>
            </a:r>
            <a:br>
              <a:rPr lang="en-US" sz="2800" dirty="0"/>
            </a:br>
            <a:r>
              <a:rPr lang="en-US" sz="2400" dirty="0"/>
              <a:t>Professor, Saint Louis University School of Medicine</a:t>
            </a:r>
            <a:br>
              <a:rPr lang="en-US" sz="2400" dirty="0"/>
            </a:br>
            <a:r>
              <a:rPr lang="en-US" sz="2400" dirty="0"/>
              <a:t>Director, SLU Institute for Drug and Biotherapeutic Innovation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172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1520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j-lt"/>
              </a:rPr>
              <a:t>Next Steps </a:t>
            </a:r>
            <a:endParaRPr lang="en-AU" sz="4000" b="1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386435"/>
            <a:ext cx="8379151" cy="408513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EASL / ICE-HBV Think Tank on HBV cure. Amsterdam, April 2021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Public Forum: International HBV Meeting, Toronto, September 2021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HBV Management in Resources-Limited Setting Project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Led by Daryl Lau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Researchers and clinicians from all WHO regions 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6024A9-28B1-4DEF-8F2B-8D74FA91F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332" y="3246126"/>
            <a:ext cx="2801876" cy="2101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5EC73D-5036-48F9-87A1-7A6B2D9D41F7}"/>
              </a:ext>
            </a:extLst>
          </p:cNvPr>
          <p:cNvSpPr txBox="1"/>
          <p:nvPr/>
        </p:nvSpPr>
        <p:spPr>
          <a:xfrm>
            <a:off x="6963394" y="5405732"/>
            <a:ext cx="3704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>
                <a:solidFill>
                  <a:prstClr val="black"/>
                </a:solidFill>
                <a:latin typeface="Calibri"/>
              </a:rPr>
              <a:t>EASL &amp; ICE-HBV Think Tank in Vienna</a:t>
            </a:r>
          </a:p>
          <a:p>
            <a:r>
              <a:rPr lang="en-AU" sz="1400" i="1" dirty="0">
                <a:solidFill>
                  <a:prstClr val="black"/>
                </a:solidFill>
                <a:latin typeface="Calibri"/>
              </a:rPr>
              <a:t>April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68E0D-A325-4820-A492-B26BB1A51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19" y="3246124"/>
            <a:ext cx="2827695" cy="21207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2A96C9-967E-4168-904F-97F7D87E10FC}"/>
              </a:ext>
            </a:extLst>
          </p:cNvPr>
          <p:cNvSpPr txBox="1"/>
          <p:nvPr/>
        </p:nvSpPr>
        <p:spPr>
          <a:xfrm>
            <a:off x="2994260" y="5471565"/>
            <a:ext cx="314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>
                <a:solidFill>
                  <a:prstClr val="black"/>
                </a:solidFill>
                <a:latin typeface="Calibri"/>
              </a:rPr>
              <a:t>Public forum at Global Hepatitis Summit </a:t>
            </a:r>
          </a:p>
          <a:p>
            <a:r>
              <a:rPr lang="en-AU" sz="1400" i="1" dirty="0">
                <a:solidFill>
                  <a:prstClr val="black"/>
                </a:solidFill>
                <a:latin typeface="Calibri"/>
              </a:rPr>
              <a:t>in Toronto June 2018 </a:t>
            </a:r>
          </a:p>
        </p:txBody>
      </p:sp>
    </p:spTree>
    <p:extLst>
      <p:ext uri="{BB962C8B-B14F-4D97-AF65-F5344CB8AC3E}">
        <p14:creationId xmlns:p14="http://schemas.microsoft.com/office/powerpoint/2010/main" val="171158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b="1" dirty="0">
                <a:latin typeface="+mj-lt"/>
              </a:rPr>
              <a:t>2019-2020 Financial Supporters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90800"/>
            <a:ext cx="4114800" cy="3441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Donors</a:t>
            </a:r>
          </a:p>
          <a:p>
            <a:pPr marL="0" indent="0">
              <a:buNone/>
            </a:pP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ANRS </a:t>
            </a:r>
          </a:p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Australian Academy of Sciences</a:t>
            </a:r>
          </a:p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The Doherty Institute </a:t>
            </a:r>
          </a:p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The International HBV Meeting</a:t>
            </a:r>
          </a:p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The Hepatitis B Foundation</a:t>
            </a:r>
          </a:p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The Ray Schinazi Family Foundation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3F4AFA-0A99-4197-A51A-9DC993B03CBB}"/>
              </a:ext>
            </a:extLst>
          </p:cNvPr>
          <p:cNvSpPr txBox="1">
            <a:spLocks/>
          </p:cNvSpPr>
          <p:nvPr/>
        </p:nvSpPr>
        <p:spPr>
          <a:xfrm>
            <a:off x="5806068" y="1990800"/>
            <a:ext cx="4404732" cy="3841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Industry Sponsors</a:t>
            </a:r>
          </a:p>
          <a:p>
            <a:pPr marL="0" indent="0">
              <a:buNone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Industry Sponsors</a:t>
            </a:r>
          </a:p>
          <a:p>
            <a:pPr marL="0" indent="0">
              <a:buNone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3D67EB-B8B7-41B6-B7B2-1A77EF5D7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10" y="2372074"/>
            <a:ext cx="2196790" cy="124427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EF5E2D9-9D75-46A3-BFE9-AB89C1CE7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35447"/>
            <a:ext cx="1524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1F979F9-DAFC-4141-9DE3-1E8DA22D5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06214"/>
            <a:ext cx="1524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396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593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NIH-DHHS Efforts in “HBV Cure”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528939"/>
            <a:ext cx="8379151" cy="4085130"/>
          </a:xfrm>
        </p:spPr>
        <p:txBody>
          <a:bodyPr>
            <a:noAutofit/>
          </a:bodyPr>
          <a:lstStyle/>
          <a:p>
            <a:r>
              <a:rPr lang="en-US" sz="2600" dirty="0">
                <a:latin typeface="+mj-lt"/>
              </a:rPr>
              <a:t>U.S. National Viral Hepatitis Action Plan (2011)</a:t>
            </a:r>
          </a:p>
          <a:p>
            <a:pPr lvl="1"/>
            <a:r>
              <a:rPr lang="en-US" sz="2400" dirty="0">
                <a:latin typeface="+mj-lt"/>
              </a:rPr>
              <a:t>HBV cure and prevention a major focus</a:t>
            </a:r>
          </a:p>
          <a:p>
            <a:pPr lvl="1"/>
            <a:r>
              <a:rPr lang="en-US" sz="2400" dirty="0">
                <a:latin typeface="+mj-lt"/>
              </a:rPr>
              <a:t>2017-2020; 2021-2025</a:t>
            </a:r>
          </a:p>
          <a:p>
            <a:r>
              <a:rPr lang="en-US" sz="2600" dirty="0">
                <a:latin typeface="+mj-lt"/>
              </a:rPr>
              <a:t>Strategic Plan for Trans-NIH Research to Cure Hepatitis B (Nov 2019)</a:t>
            </a:r>
          </a:p>
          <a:p>
            <a:r>
              <a:rPr lang="en-US" sz="2600" dirty="0">
                <a:latin typeface="+mj-lt"/>
              </a:rPr>
              <a:t>Increased NIH funding: $15 mil in 2010 to $70 mil in 2020: mostly research grants, some small business contracts, antiviral testing service, clinical trials</a:t>
            </a:r>
          </a:p>
          <a:p>
            <a:r>
              <a:rPr lang="en-US" sz="2600" dirty="0">
                <a:latin typeface="+mj-lt"/>
              </a:rPr>
              <a:t>NIAID Repository of HBV reagents</a:t>
            </a:r>
          </a:p>
        </p:txBody>
      </p:sp>
    </p:spTree>
    <p:extLst>
      <p:ext uri="{BB962C8B-B14F-4D97-AF65-F5344CB8AC3E}">
        <p14:creationId xmlns:p14="http://schemas.microsoft.com/office/powerpoint/2010/main" val="251514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8FF58C-2736-5A46-B2B9-57D2550ED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320" y="991589"/>
            <a:ext cx="8633361" cy="4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909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510" y="5804574"/>
            <a:ext cx="4766733" cy="8945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094907" y="702968"/>
            <a:ext cx="8002183" cy="1545237"/>
          </a:xfrm>
        </p:spPr>
        <p:txBody>
          <a:bodyPr>
            <a:noAutofit/>
          </a:bodyPr>
          <a:lstStyle/>
          <a:p>
            <a:br>
              <a:rPr lang="en-US" sz="3200" b="1" dirty="0">
                <a:solidFill>
                  <a:schemeClr val="accent2"/>
                </a:solidFill>
                <a:latin typeface="+mn-lt"/>
              </a:rPr>
            </a:br>
            <a:r>
              <a:rPr lang="en-US" sz="4267" b="1" dirty="0">
                <a:solidFill>
                  <a:schemeClr val="accent2"/>
                </a:solidFill>
                <a:latin typeface="+mn-lt"/>
              </a:rPr>
              <a:t>The Road to HBV Cure</a:t>
            </a:r>
            <a:br>
              <a:rPr lang="en-US" sz="3200" b="1" dirty="0">
                <a:solidFill>
                  <a:schemeClr val="accent2"/>
                </a:solidFill>
                <a:latin typeface="+mn-lt"/>
              </a:rPr>
            </a:br>
            <a:r>
              <a:rPr lang="en-US" sz="3200" b="1" dirty="0">
                <a:solidFill>
                  <a:schemeClr val="accent1"/>
                </a:solidFill>
                <a:latin typeface="+mn-lt"/>
              </a:rPr>
              <a:t>Patients, Stigma &amp; how </a:t>
            </a:r>
            <a:br>
              <a:rPr lang="en-US" sz="3200" b="1" dirty="0">
                <a:solidFill>
                  <a:schemeClr val="accent1"/>
                </a:solidFill>
                <a:latin typeface="+mn-lt"/>
              </a:rPr>
            </a:br>
            <a:r>
              <a:rPr lang="en-US" sz="3200" b="1" dirty="0">
                <a:solidFill>
                  <a:schemeClr val="accent1"/>
                </a:solidFill>
                <a:latin typeface="+mn-lt"/>
              </a:rPr>
              <a:t>Lived Experience can Drive Change</a:t>
            </a:r>
            <a:endParaRPr lang="en-US" sz="4267" b="1" dirty="0">
              <a:solidFill>
                <a:schemeClr val="accent1"/>
              </a:solidFill>
            </a:endParaRPr>
          </a:p>
        </p:txBody>
      </p:sp>
      <p:sp>
        <p:nvSpPr>
          <p:cNvPr id="6" name="Shape 88"/>
          <p:cNvSpPr txBox="1">
            <a:spLocks/>
          </p:cNvSpPr>
          <p:nvPr/>
        </p:nvSpPr>
        <p:spPr>
          <a:xfrm>
            <a:off x="2313261" y="2476296"/>
            <a:ext cx="7565475" cy="260493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spcBef>
                <a:spcPts val="0"/>
              </a:spcBef>
              <a:buClr>
                <a:srgbClr val="000090"/>
              </a:buClr>
              <a:buSzPct val="25000"/>
            </a:pPr>
            <a:endParaRPr lang="en-US" sz="2400" b="1" dirty="0">
              <a:solidFill>
                <a:srgbClr val="000090"/>
              </a:solidFill>
              <a:latin typeface="Calibri" panose="020F0502020204030204"/>
              <a:sym typeface="Calibri"/>
            </a:endParaRPr>
          </a:p>
          <a:p>
            <a:pPr defTabSz="609585">
              <a:spcBef>
                <a:spcPts val="0"/>
              </a:spcBef>
              <a:buClr>
                <a:srgbClr val="000090"/>
              </a:buClr>
              <a:buSzPct val="25000"/>
            </a:pPr>
            <a:r>
              <a:rPr lang="en-US" sz="2400" b="1" dirty="0">
                <a:solidFill>
                  <a:srgbClr val="000090"/>
                </a:solidFill>
                <a:latin typeface="Calibri" panose="020F0502020204030204"/>
                <a:sym typeface="Calibri"/>
              </a:rPr>
              <a:t>Su Wang, MD MPH FACP</a:t>
            </a:r>
          </a:p>
          <a:p>
            <a:pPr defTabSz="609585">
              <a:spcBef>
                <a:spcPts val="0"/>
              </a:spcBef>
              <a:buClr>
                <a:srgbClr val="000090"/>
              </a:buClr>
              <a:buSzPct val="25000"/>
            </a:pPr>
            <a:r>
              <a:rPr lang="en-US" sz="2133" dirty="0">
                <a:solidFill>
                  <a:srgbClr val="44546A"/>
                </a:solidFill>
                <a:latin typeface="Calibri" panose="020F0502020204030204"/>
              </a:rPr>
              <a:t>President, World Hepatitis Alliance</a:t>
            </a:r>
          </a:p>
          <a:p>
            <a:pPr defTabSz="609585">
              <a:spcBef>
                <a:spcPts val="0"/>
              </a:spcBef>
              <a:buClr>
                <a:srgbClr val="000090"/>
              </a:buClr>
              <a:buSzPct val="25000"/>
            </a:pPr>
            <a:r>
              <a:rPr lang="en-US" sz="2133" dirty="0">
                <a:solidFill>
                  <a:srgbClr val="000090"/>
                </a:solidFill>
                <a:latin typeface="Calibri" panose="020F0502020204030204"/>
                <a:sym typeface="Calibri"/>
              </a:rPr>
              <a:t>Medical Director</a:t>
            </a:r>
            <a:r>
              <a:rPr lang="en-US" sz="2133" dirty="0">
                <a:solidFill>
                  <a:srgbClr val="000090"/>
                </a:solidFill>
                <a:latin typeface="Calibri" panose="020F0502020204030204"/>
              </a:rPr>
              <a:t>, </a:t>
            </a:r>
            <a:r>
              <a:rPr lang="en-US" sz="2133" dirty="0">
                <a:solidFill>
                  <a:srgbClr val="000090"/>
                </a:solidFill>
                <a:latin typeface="Calibri" panose="020F0502020204030204"/>
                <a:sym typeface="Calibri"/>
              </a:rPr>
              <a:t>Center for Asian Health</a:t>
            </a:r>
          </a:p>
          <a:p>
            <a:pPr defTabSz="609585">
              <a:spcBef>
                <a:spcPts val="0"/>
              </a:spcBef>
              <a:buClr>
                <a:srgbClr val="000090"/>
              </a:buClr>
              <a:buSzPct val="25000"/>
            </a:pPr>
            <a:r>
              <a:rPr lang="en-US" sz="2133" dirty="0">
                <a:solidFill>
                  <a:srgbClr val="000090"/>
                </a:solidFill>
                <a:latin typeface="Calibri" panose="020F0502020204030204"/>
              </a:rPr>
              <a:t>Saint Barnabas Medical Center</a:t>
            </a:r>
            <a:endParaRPr lang="en-US" sz="2400" dirty="0">
              <a:solidFill>
                <a:srgbClr val="44546A"/>
              </a:solidFill>
              <a:latin typeface="Calibri" panose="020F0502020204030204"/>
            </a:endParaRPr>
          </a:p>
          <a:p>
            <a:pPr defTabSz="609585">
              <a:spcBef>
                <a:spcPts val="0"/>
              </a:spcBef>
              <a:buClr>
                <a:srgbClr val="000090"/>
              </a:buClr>
              <a:buSzPct val="25000"/>
            </a:pPr>
            <a:r>
              <a:rPr lang="en-US" sz="1800" dirty="0">
                <a:solidFill>
                  <a:srgbClr val="0563C1"/>
                </a:solidFill>
                <a:latin typeface="Calibri" panose="020F0502020204030204"/>
                <a:hlinkClick r:id="rId4"/>
              </a:rPr>
              <a:t>su.wang@rwjbh.org</a:t>
            </a:r>
            <a:r>
              <a:rPr lang="en-US" sz="1800" dirty="0">
                <a:solidFill>
                  <a:srgbClr val="000090"/>
                </a:solidFill>
                <a:latin typeface="Calibri" panose="020F0502020204030204"/>
              </a:rPr>
              <a:t>    </a:t>
            </a:r>
            <a:r>
              <a:rPr lang="en-US" sz="1800">
                <a:solidFill>
                  <a:srgbClr val="000090"/>
                </a:solidFill>
                <a:latin typeface="Calibri" panose="020F0502020204030204"/>
              </a:rPr>
              <a:t>@swang8</a:t>
            </a:r>
          </a:p>
          <a:p>
            <a:pPr defTabSz="609585">
              <a:spcBef>
                <a:spcPts val="0"/>
              </a:spcBef>
              <a:buClr>
                <a:srgbClr val="000090"/>
              </a:buClr>
              <a:buSzPct val="25000"/>
            </a:pPr>
            <a:endParaRPr lang="en-US" sz="1800" dirty="0">
              <a:solidFill>
                <a:srgbClr val="000090"/>
              </a:solidFill>
              <a:latin typeface="Calibri" panose="020F0502020204030204"/>
            </a:endParaRPr>
          </a:p>
          <a:p>
            <a:pPr defTabSz="609585">
              <a:spcBef>
                <a:spcPts val="0"/>
              </a:spcBef>
              <a:buClr>
                <a:srgbClr val="000090"/>
              </a:buClr>
              <a:buSzPct val="25000"/>
            </a:pPr>
            <a:r>
              <a:rPr lang="en-US" sz="2400" b="1" dirty="0">
                <a:solidFill>
                  <a:srgbClr val="83C937"/>
                </a:solidFill>
                <a:latin typeface="Calibri"/>
                <a:ea typeface="Calibri"/>
                <a:cs typeface="Calibri"/>
                <a:sym typeface="Calibri"/>
              </a:rPr>
              <a:t> October 1, 2020</a:t>
            </a:r>
          </a:p>
          <a:p>
            <a:pPr defTabSz="609585">
              <a:spcBef>
                <a:spcPts val="0"/>
              </a:spcBef>
              <a:buClr>
                <a:srgbClr val="888888"/>
              </a:buClr>
              <a:buSzPct val="25000"/>
            </a:pPr>
            <a:endParaRPr lang="en-US" dirty="0">
              <a:solidFill>
                <a:srgbClr val="007DA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5987890"/>
            <a:ext cx="2104627" cy="870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6210" y="5843400"/>
            <a:ext cx="3451725" cy="70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523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D3928E-2539-F048-8F09-CB5E5EC41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1944525" y="101608"/>
            <a:ext cx="8067779" cy="60508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88177" y="6412090"/>
            <a:ext cx="6129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Slide courtesy of Maureen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Kamischke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, Hepatitis B Foundation</a:t>
            </a:r>
          </a:p>
        </p:txBody>
      </p:sp>
    </p:spTree>
    <p:extLst>
      <p:ext uri="{BB962C8B-B14F-4D97-AF65-F5344CB8AC3E}">
        <p14:creationId xmlns:p14="http://schemas.microsoft.com/office/powerpoint/2010/main" val="315945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-1340962" y="-1370935"/>
            <a:ext cx="10858211" cy="10858211"/>
          </a:xfrm>
          <a:prstGeom prst="ellipse">
            <a:avLst/>
          </a:prstGeom>
          <a:solidFill>
            <a:srgbClr val="00AEEF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-166734" y="-788760"/>
            <a:ext cx="8537051" cy="8537051"/>
          </a:xfrm>
          <a:prstGeom prst="ellipse">
            <a:avLst/>
          </a:prstGeom>
          <a:solidFill>
            <a:srgbClr val="00AEE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1351" dirty="0">
                <a:solidFill>
                  <a:prstClr val="white"/>
                </a:solidFill>
                <a:latin typeface="Calibri" panose="020F0502020204030204"/>
              </a:rPr>
              <a:t>  ‘</a:t>
            </a:r>
          </a:p>
          <a:p>
            <a:pPr algn="ctr" defTabSz="914377"/>
            <a:endParaRPr lang="en-US" sz="1351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40816" y="-712553"/>
            <a:ext cx="8362807" cy="8247628"/>
            <a:chOff x="-1564815" y="-1569803"/>
            <a:chExt cx="8362806" cy="824762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3804" y="-437026"/>
              <a:ext cx="503800" cy="1292538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0545" y="-437026"/>
              <a:ext cx="503800" cy="1292538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006" y="-437026"/>
              <a:ext cx="503800" cy="1292538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01" y="-437026"/>
              <a:ext cx="503800" cy="1292538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42" y="-437026"/>
              <a:ext cx="503800" cy="1292538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903" y="-437026"/>
              <a:ext cx="503800" cy="129253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3076" y="736907"/>
              <a:ext cx="503800" cy="1292538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6335" y="736907"/>
              <a:ext cx="503800" cy="1292538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874" y="736907"/>
              <a:ext cx="503800" cy="1292538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897" y="736907"/>
              <a:ext cx="503800" cy="129253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638" y="736907"/>
              <a:ext cx="503800" cy="1292538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099" y="736907"/>
              <a:ext cx="503800" cy="1292538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1219" y="-437026"/>
              <a:ext cx="503800" cy="1292538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963" y="-437026"/>
              <a:ext cx="503800" cy="1292538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6167" y="-1569803"/>
              <a:ext cx="503800" cy="129253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08" y="-1569803"/>
              <a:ext cx="503800" cy="1292538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369" y="-1569803"/>
              <a:ext cx="503800" cy="1292538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326" y="-1569803"/>
              <a:ext cx="503800" cy="1292538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6167" y="5385287"/>
              <a:ext cx="503800" cy="1292538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08" y="5385287"/>
              <a:ext cx="503800" cy="1292538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369" y="5385287"/>
              <a:ext cx="503800" cy="1292538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326" y="5385287"/>
              <a:ext cx="503800" cy="1292538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64815" y="1964347"/>
              <a:ext cx="503800" cy="1292538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8074" y="1964347"/>
              <a:ext cx="503800" cy="1292538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450" y="1964347"/>
              <a:ext cx="503800" cy="1292538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191" y="1964347"/>
              <a:ext cx="503800" cy="1292538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9978" y="3127773"/>
              <a:ext cx="503800" cy="1292538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3237" y="3127773"/>
              <a:ext cx="503800" cy="1292538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3776" y="3127773"/>
              <a:ext cx="503800" cy="1292538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077" y="3127773"/>
              <a:ext cx="503800" cy="1292538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6818" y="3127773"/>
              <a:ext cx="503800" cy="1292538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6279" y="3127773"/>
              <a:ext cx="503800" cy="1292538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2" y="4254938"/>
              <a:ext cx="503800" cy="1292538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43" y="4254938"/>
              <a:ext cx="503800" cy="1292538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804" y="4254938"/>
              <a:ext cx="503800" cy="1292538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9318" y="4254938"/>
              <a:ext cx="503800" cy="1292538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094" y="4254938"/>
              <a:ext cx="503800" cy="1292538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835" y="4254938"/>
              <a:ext cx="503800" cy="1292538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1296" y="4254938"/>
              <a:ext cx="503800" cy="1292538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3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4174" y="4254938"/>
              <a:ext cx="503800" cy="1292538"/>
            </a:xfrm>
            <a:prstGeom prst="rect">
              <a:avLst/>
            </a:prstGeom>
          </p:spPr>
        </p:pic>
      </p:grpSp>
      <p:sp>
        <p:nvSpPr>
          <p:cNvPr id="21" name="Oval 20"/>
          <p:cNvSpPr/>
          <p:nvPr/>
        </p:nvSpPr>
        <p:spPr>
          <a:xfrm>
            <a:off x="965981" y="306838"/>
            <a:ext cx="6244327" cy="6244327"/>
          </a:xfrm>
          <a:prstGeom prst="ellipse">
            <a:avLst/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92781" y="420225"/>
            <a:ext cx="6130395" cy="5974623"/>
            <a:chOff x="-470115" y="-437026"/>
            <a:chExt cx="6169291" cy="5974622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90" y="737688"/>
              <a:ext cx="503800" cy="129253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39" y="737688"/>
              <a:ext cx="503800" cy="129253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3794" y="737688"/>
              <a:ext cx="503800" cy="129253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943" y="737688"/>
              <a:ext cx="503800" cy="129253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124" y="-437026"/>
              <a:ext cx="503800" cy="129253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273" y="-437026"/>
              <a:ext cx="503800" cy="129253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175" y="-437026"/>
              <a:ext cx="503800" cy="129253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36" y="1964347"/>
              <a:ext cx="503800" cy="129253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0115" y="1964347"/>
              <a:ext cx="503800" cy="129253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5376" y="1964347"/>
              <a:ext cx="503800" cy="129253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525" y="1964347"/>
              <a:ext cx="503800" cy="129253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42" y="3123698"/>
              <a:ext cx="503800" cy="1292538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891" y="3123698"/>
              <a:ext cx="503800" cy="1292538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3794" y="3123698"/>
              <a:ext cx="503800" cy="1292538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943" y="3123698"/>
              <a:ext cx="503800" cy="1292538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124" y="4245058"/>
              <a:ext cx="503800" cy="129253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273" y="4245058"/>
              <a:ext cx="503800" cy="129253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175" y="4245058"/>
              <a:ext cx="503800" cy="1292538"/>
            </a:xfrm>
            <a:prstGeom prst="rect">
              <a:avLst/>
            </a:prstGeom>
          </p:spPr>
        </p:pic>
      </p:grpSp>
      <p:sp>
        <p:nvSpPr>
          <p:cNvPr id="20" name="Oval 19"/>
          <p:cNvSpPr/>
          <p:nvPr/>
        </p:nvSpPr>
        <p:spPr>
          <a:xfrm>
            <a:off x="1942210" y="1283066"/>
            <a:ext cx="4291871" cy="4291871"/>
          </a:xfrm>
          <a:prstGeom prst="ellipse">
            <a:avLst/>
          </a:prstGeom>
          <a:solidFill>
            <a:srgbClr val="00AEEF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69926" y="1595369"/>
            <a:ext cx="3945671" cy="3667695"/>
            <a:chOff x="645926" y="738117"/>
            <a:chExt cx="3945670" cy="36676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alphaModFix am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932" y="1964347"/>
              <a:ext cx="503800" cy="129253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alphaModFix am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354" y="738117"/>
              <a:ext cx="503800" cy="129253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alphaModFix am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656" y="738117"/>
              <a:ext cx="503800" cy="129253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alphaModFix am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470" y="738117"/>
              <a:ext cx="503800" cy="129253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alphaModFix am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5469" y="738117"/>
              <a:ext cx="503800" cy="129253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>
              <a:alphaModFix am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502" y="1964347"/>
              <a:ext cx="503800" cy="129253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alphaModFix am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26" y="1964347"/>
              <a:ext cx="503800" cy="129253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alphaModFix am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2421" y="1964347"/>
              <a:ext cx="503800" cy="129253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>
              <a:alphaModFix am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7796" y="1964347"/>
              <a:ext cx="503800" cy="129253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>
              <a:alphaModFix am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415" y="1964347"/>
              <a:ext cx="503800" cy="1292538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>
              <a:alphaModFix am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354" y="3113274"/>
              <a:ext cx="503800" cy="1292538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>
              <a:alphaModFix am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656" y="3113274"/>
              <a:ext cx="503800" cy="129253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>
              <a:alphaModFix am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470" y="3113274"/>
              <a:ext cx="503800" cy="129253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>
              <a:alphaModFix am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5469" y="3113274"/>
              <a:ext cx="503800" cy="1292538"/>
            </a:xfrm>
            <a:prstGeom prst="rect">
              <a:avLst/>
            </a:prstGeom>
          </p:spPr>
        </p:pic>
      </p:grpSp>
      <p:sp>
        <p:nvSpPr>
          <p:cNvPr id="2" name="Oval 1"/>
          <p:cNvSpPr/>
          <p:nvPr/>
        </p:nvSpPr>
        <p:spPr>
          <a:xfrm>
            <a:off x="2922114" y="2262970"/>
            <a:ext cx="2332063" cy="2332063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262" y="2696975"/>
            <a:ext cx="1257183" cy="1446684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760805" y="2259250"/>
            <a:ext cx="2096375" cy="2198943"/>
          </a:xfrm>
          <a:prstGeom prst="ellipse">
            <a:avLst/>
          </a:prstGeom>
          <a:solidFill>
            <a:schemeClr val="bg1"/>
          </a:solidFill>
          <a:ln w="6032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77"/>
            <a:r>
              <a:rPr lang="en-US" sz="1400" b="1" dirty="0">
                <a:solidFill>
                  <a:srgbClr val="00AEEF"/>
                </a:solidFill>
                <a:latin typeface="Calibri" charset="0"/>
                <a:ea typeface="Calibri" charset="0"/>
                <a:cs typeface="Calibri" charset="0"/>
              </a:rPr>
              <a:t>Diagnosis and awareness</a:t>
            </a:r>
          </a:p>
        </p:txBody>
      </p:sp>
      <p:sp>
        <p:nvSpPr>
          <p:cNvPr id="28" name="Oval 27"/>
          <p:cNvSpPr/>
          <p:nvPr/>
        </p:nvSpPr>
        <p:spPr>
          <a:xfrm>
            <a:off x="6460273" y="545293"/>
            <a:ext cx="1182051" cy="1181753"/>
          </a:xfrm>
          <a:prstGeom prst="ellipse">
            <a:avLst/>
          </a:prstGeom>
          <a:solidFill>
            <a:schemeClr val="bg1"/>
          </a:solidFill>
          <a:ln w="6032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77"/>
            <a:r>
              <a:rPr lang="en-US" sz="1400" b="1" dirty="0">
                <a:solidFill>
                  <a:srgbClr val="00AEEF"/>
                </a:solidFill>
                <a:latin typeface="Calibri" charset="0"/>
                <a:ea typeface="Calibri" charset="0"/>
                <a:cs typeface="Calibri" charset="0"/>
              </a:rPr>
              <a:t>Demand access</a:t>
            </a:r>
          </a:p>
        </p:txBody>
      </p:sp>
      <p:sp>
        <p:nvSpPr>
          <p:cNvPr id="30" name="Oval 29"/>
          <p:cNvSpPr/>
          <p:nvPr/>
        </p:nvSpPr>
        <p:spPr>
          <a:xfrm>
            <a:off x="7179096" y="3467407"/>
            <a:ext cx="1164755" cy="1164752"/>
          </a:xfrm>
          <a:prstGeom prst="ellipse">
            <a:avLst/>
          </a:prstGeom>
          <a:solidFill>
            <a:schemeClr val="bg1"/>
          </a:solidFill>
          <a:ln w="6032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77"/>
            <a:r>
              <a:rPr lang="en-US" sz="1400" b="1" dirty="0">
                <a:solidFill>
                  <a:srgbClr val="00AEEF"/>
                </a:solidFill>
                <a:latin typeface="Calibri" charset="0"/>
                <a:ea typeface="Calibri" charset="0"/>
                <a:cs typeface="Calibri" charset="0"/>
              </a:rPr>
              <a:t>Create support</a:t>
            </a:r>
          </a:p>
        </p:txBody>
      </p:sp>
      <p:sp>
        <p:nvSpPr>
          <p:cNvPr id="31" name="Oval 30"/>
          <p:cNvSpPr/>
          <p:nvPr/>
        </p:nvSpPr>
        <p:spPr>
          <a:xfrm>
            <a:off x="6493189" y="5023812"/>
            <a:ext cx="1164755" cy="1164752"/>
          </a:xfrm>
          <a:prstGeom prst="ellipse">
            <a:avLst/>
          </a:prstGeom>
          <a:solidFill>
            <a:schemeClr val="bg1"/>
          </a:solidFill>
          <a:ln w="6032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914377"/>
            <a:r>
              <a:rPr lang="en-US" sz="1400" b="1" dirty="0">
                <a:solidFill>
                  <a:srgbClr val="00AEEF"/>
                </a:solidFill>
                <a:latin typeface="Calibri" charset="0"/>
                <a:ea typeface="Calibri" charset="0"/>
                <a:cs typeface="Calibri" charset="0"/>
              </a:rPr>
              <a:t>Encourage innovation</a:t>
            </a:r>
          </a:p>
        </p:txBody>
      </p:sp>
      <p:sp>
        <p:nvSpPr>
          <p:cNvPr id="32" name="Oval 31"/>
          <p:cNvSpPr/>
          <p:nvPr/>
        </p:nvSpPr>
        <p:spPr>
          <a:xfrm>
            <a:off x="7147133" y="2005429"/>
            <a:ext cx="1164755" cy="1164752"/>
          </a:xfrm>
          <a:prstGeom prst="ellipse">
            <a:avLst/>
          </a:prstGeom>
          <a:solidFill>
            <a:schemeClr val="bg1"/>
          </a:solidFill>
          <a:ln w="6032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77"/>
            <a:r>
              <a:rPr lang="en-US" sz="1400" b="1" dirty="0">
                <a:solidFill>
                  <a:srgbClr val="00AEEF"/>
                </a:solidFill>
                <a:latin typeface="Calibri" charset="0"/>
                <a:ea typeface="Calibri" charset="0"/>
                <a:cs typeface="Calibri" charset="0"/>
              </a:rPr>
              <a:t>Drive prevention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200" y="6224713"/>
            <a:ext cx="2031385" cy="5255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66733" y="1066493"/>
            <a:ext cx="547681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GB" sz="135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04613" y="157449"/>
            <a:ext cx="4204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GB" sz="2800" b="1" dirty="0">
                <a:solidFill>
                  <a:srgbClr val="F08118"/>
                </a:solidFill>
                <a:latin typeface="Calibri" panose="020F0502020204030204"/>
              </a:rPr>
              <a:t>325M AFFECTED          290M UNDIAGNOSED </a:t>
            </a:r>
          </a:p>
        </p:txBody>
      </p:sp>
      <p:sp>
        <p:nvSpPr>
          <p:cNvPr id="98" name="Oval 97"/>
          <p:cNvSpPr/>
          <p:nvPr/>
        </p:nvSpPr>
        <p:spPr>
          <a:xfrm>
            <a:off x="8769661" y="2481296"/>
            <a:ext cx="1413696" cy="1377771"/>
          </a:xfrm>
          <a:prstGeom prst="ellipse">
            <a:avLst/>
          </a:prstGeom>
          <a:solidFill>
            <a:schemeClr val="bg1"/>
          </a:solidFill>
          <a:ln w="6032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77"/>
            <a:r>
              <a:rPr lang="en-US" sz="1400" b="1" dirty="0">
                <a:solidFill>
                  <a:srgbClr val="00AEEF"/>
                </a:solidFill>
                <a:latin typeface="Calibri" charset="0"/>
                <a:ea typeface="Calibri" charset="0"/>
                <a:cs typeface="Calibri" charset="0"/>
              </a:rPr>
              <a:t>Save lives</a:t>
            </a: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38049">
            <a:off x="5328609" y="5201843"/>
            <a:ext cx="5542503" cy="252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80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4633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469" y="3192616"/>
            <a:ext cx="6115208" cy="366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136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7020"/>
          <a:stretch/>
        </p:blipFill>
        <p:spPr>
          <a:xfrm>
            <a:off x="1524001" y="619203"/>
            <a:ext cx="6861777" cy="57010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193" y="1"/>
            <a:ext cx="3301348" cy="4758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088" y="5066927"/>
            <a:ext cx="5573912" cy="1369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C2968-618C-474F-9C4B-75E2D690E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133" y="0"/>
            <a:ext cx="5215468" cy="10332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3163D0-6A3A-4DA7-9A40-D69FE007B421}"/>
              </a:ext>
            </a:extLst>
          </p:cNvPr>
          <p:cNvSpPr/>
          <p:nvPr/>
        </p:nvSpPr>
        <p:spPr>
          <a:xfrm>
            <a:off x="1720817" y="6238784"/>
            <a:ext cx="8846988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1067" b="1" dirty="0">
                <a:solidFill>
                  <a:prstClr val="black"/>
                </a:solidFill>
                <a:latin typeface="Calibri" panose="020F0502020204030204"/>
              </a:rPr>
              <a:t>Holding governments accountable: World Hepatitis Alliance civil society survey global findings report.</a:t>
            </a:r>
          </a:p>
          <a:p>
            <a:pPr defTabSz="914377"/>
            <a:r>
              <a:rPr lang="en-US" sz="1067" dirty="0">
                <a:solidFill>
                  <a:prstClr val="black"/>
                </a:solidFill>
                <a:latin typeface="Calibri" panose="020F0502020204030204"/>
              </a:rPr>
              <a:t>World Hepatitis Alliance, London; 2017 </a:t>
            </a:r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6"/>
              </a:rPr>
              <a:t>http://www.worldhepatitisalliance.org/sites/default/files/resources/documents/holding_governments_accountable_-_civil_society_survey_report.pdf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6509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16101" y="4789856"/>
            <a:ext cx="4279900" cy="1900936"/>
            <a:chOff x="175675" y="1685109"/>
            <a:chExt cx="3724275" cy="18052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75" y="1685109"/>
              <a:ext cx="3724275" cy="7715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675" y="2436699"/>
              <a:ext cx="3724275" cy="105369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787166" y="1342412"/>
            <a:ext cx="8617668" cy="401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914377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2011  Two medical students lose acceptances over HBV diagnosis, DOJ brought in</a:t>
            </a:r>
          </a:p>
          <a:p>
            <a:pPr marL="380990" indent="-380990" defTabSz="914377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2012 </a:t>
            </a:r>
            <a:r>
              <a:rPr lang="en-US" sz="2400" u="sng" dirty="0">
                <a:solidFill>
                  <a:prstClr val="black"/>
                </a:solidFill>
                <a:latin typeface="Calibri" panose="020F0502020204030204"/>
              </a:rPr>
              <a:t>CDC updates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guidelines for health care students &amp; professionals with hepatitis B </a:t>
            </a:r>
          </a:p>
          <a:p>
            <a:pPr marL="380990" indent="-380990" defTabSz="914377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2013- People w hepatitis B  officially protected under the </a:t>
            </a:r>
            <a:r>
              <a:rPr lang="en-US" sz="2400" u="sng" dirty="0">
                <a:solidFill>
                  <a:prstClr val="black"/>
                </a:solidFill>
                <a:latin typeface="Calibri" panose="020F0502020204030204"/>
              </a:rPr>
              <a:t>American Disabilities Act </a:t>
            </a:r>
          </a:p>
          <a:p>
            <a:pPr marL="380990" indent="-380990" defTabSz="914377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2013- Letter sent from DOJ,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Dept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of Education, Heath &amp; Human Services to healthcare schools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99201" y="4622543"/>
            <a:ext cx="3902433" cy="2770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b="1" dirty="0">
                <a:solidFill>
                  <a:srgbClr val="C00000"/>
                </a:solidFill>
                <a:latin typeface="Calibri" panose="020F0502020204030204"/>
              </a:rPr>
              <a:t>Yet, the Hepatitis B Foundation continues to receive 20-30 cases/year of students or professionals facing discrimination</a:t>
            </a:r>
          </a:p>
          <a:p>
            <a:pPr defTabSz="914377"/>
            <a:endParaRPr lang="en-US" sz="933" b="1" dirty="0">
              <a:solidFill>
                <a:srgbClr val="C00000"/>
              </a:solidFill>
              <a:latin typeface="Calibri" panose="020F0502020204030204"/>
            </a:endParaRPr>
          </a:p>
          <a:p>
            <a:pPr defTabSz="914377"/>
            <a:r>
              <a:rPr lang="en-US" dirty="0">
                <a:solidFill>
                  <a:srgbClr val="C00000"/>
                </a:solidFill>
                <a:latin typeface="Calibri" panose="020F0502020204030204"/>
              </a:rPr>
              <a:t>Nurses, physicians, x-ray technicians, physical therapists, dentists, </a:t>
            </a:r>
            <a:r>
              <a:rPr lang="en-US" dirty="0" err="1">
                <a:solidFill>
                  <a:srgbClr val="C00000"/>
                </a:solidFill>
                <a:latin typeface="Calibri" panose="020F0502020204030204"/>
              </a:rPr>
              <a:t>ulrasonographers</a:t>
            </a:r>
            <a:endParaRPr lang="en-US" dirty="0">
              <a:solidFill>
                <a:srgbClr val="C00000"/>
              </a:solidFill>
              <a:latin typeface="Calibri" panose="020F0502020204030204"/>
            </a:endParaRPr>
          </a:p>
          <a:p>
            <a:pPr defTabSz="914377"/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133" dirty="0"/>
              <a:t>Student &amp; Healthcare worker discrimination in the US</a:t>
            </a:r>
            <a:br>
              <a:rPr lang="en-US" sz="4800" u="sng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49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C96C8-904D-40BF-8D9D-F24163A1D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HBV Cure – Why do we need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D24A0-E9DA-4640-A7E3-C2009D752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29456"/>
            <a:ext cx="8229600" cy="4110640"/>
          </a:xfrm>
        </p:spPr>
        <p:txBody>
          <a:bodyPr/>
          <a:lstStyle/>
          <a:p>
            <a:r>
              <a:rPr lang="en-US" dirty="0"/>
              <a:t>Current drugs have big limitations</a:t>
            </a:r>
          </a:p>
          <a:p>
            <a:pPr lvl="1"/>
            <a:r>
              <a:rPr lang="en-US" dirty="0"/>
              <a:t>Rarely cure patients and don’t stop disease in everyone</a:t>
            </a:r>
          </a:p>
          <a:p>
            <a:pPr lvl="1"/>
            <a:r>
              <a:rPr lang="en-US" dirty="0" err="1"/>
              <a:t>Nucleos</a:t>
            </a:r>
            <a:r>
              <a:rPr lang="en-US" dirty="0"/>
              <a:t>(t)ide analogs need to be taken for life</a:t>
            </a:r>
          </a:p>
          <a:p>
            <a:r>
              <a:rPr lang="en-US" dirty="0"/>
              <a:t>We really have only 2 flavors of drugs for HBV</a:t>
            </a:r>
          </a:p>
          <a:p>
            <a:pPr lvl="1"/>
            <a:r>
              <a:rPr lang="en-US" dirty="0"/>
              <a:t>All </a:t>
            </a:r>
            <a:r>
              <a:rPr lang="en-US" dirty="0" err="1"/>
              <a:t>nucleos</a:t>
            </a:r>
            <a:r>
              <a:rPr lang="en-US" dirty="0"/>
              <a:t>(t)ide analogs work the same way on the same viral target</a:t>
            </a:r>
          </a:p>
          <a:p>
            <a:pPr lvl="1"/>
            <a:r>
              <a:rPr lang="en-US" dirty="0"/>
              <a:t>All interferon α derivatives stimulate the same set of cellular immune responses</a:t>
            </a:r>
          </a:p>
        </p:txBody>
      </p:sp>
    </p:spTree>
    <p:extLst>
      <p:ext uri="{BB962C8B-B14F-4D97-AF65-F5344CB8AC3E}">
        <p14:creationId xmlns:p14="http://schemas.microsoft.com/office/powerpoint/2010/main" val="23537362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F7CA8E-5B39-416C-87B3-735FCD29E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5071501" cy="1498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89992A-38B5-48B5-B095-6746C45BC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69"/>
          <a:stretch/>
        </p:blipFill>
        <p:spPr>
          <a:xfrm>
            <a:off x="2605288" y="2544713"/>
            <a:ext cx="6981425" cy="3619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7ECCD9-D7CF-4B67-83E8-821E976B9B0F}"/>
              </a:ext>
            </a:extLst>
          </p:cNvPr>
          <p:cNvSpPr txBox="1"/>
          <p:nvPr/>
        </p:nvSpPr>
        <p:spPr>
          <a:xfrm>
            <a:off x="1496187" y="6344434"/>
            <a:ext cx="9199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00" dirty="0">
                <a:solidFill>
                  <a:srgbClr val="212121"/>
                </a:solidFill>
                <a:latin typeface="BlinkMacSystemFont"/>
              </a:rPr>
              <a:t>Tu T, Block JM, Wang S, Cohen C, Douglas MW. The Lived Experience of Chronic Hepatitis B: A Broader View of Its Impacts and Why We Need a Cure. Viruses. 2020 May 7;12(5):515. </a:t>
            </a:r>
            <a:r>
              <a:rPr lang="en-US" sz="12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en-US" sz="1200" dirty="0">
                <a:solidFill>
                  <a:srgbClr val="212121"/>
                </a:solidFill>
                <a:latin typeface="BlinkMacSystemFont"/>
              </a:rPr>
              <a:t>: 10.3390/v12050515. PMID: 32392763; PMCID: PMC7290920.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AA8551-CE40-404C-9597-BD3F8B6E91D9}"/>
              </a:ext>
            </a:extLst>
          </p:cNvPr>
          <p:cNvSpPr txBox="1"/>
          <p:nvPr/>
        </p:nvSpPr>
        <p:spPr>
          <a:xfrm>
            <a:off x="3266383" y="1820473"/>
            <a:ext cx="621255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667" b="1" dirty="0">
                <a:solidFill>
                  <a:prstClr val="black"/>
                </a:solidFill>
                <a:latin typeface="Calibri" panose="020F0502020204030204"/>
              </a:rPr>
              <a:t>Psychosocial Impacts of Living with HBV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A4F3BD-C58D-44FF-A680-964BC374E7EB}"/>
              </a:ext>
            </a:extLst>
          </p:cNvPr>
          <p:cNvCxnSpPr/>
          <p:nvPr/>
        </p:nvCxnSpPr>
        <p:spPr>
          <a:xfrm>
            <a:off x="1724527" y="1640305"/>
            <a:ext cx="844215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979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6B067-042F-4FDE-A299-E9D5AA0F4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251" y="147247"/>
            <a:ext cx="8886716" cy="1325563"/>
          </a:xfrm>
        </p:spPr>
        <p:txBody>
          <a:bodyPr>
            <a:normAutofit/>
          </a:bodyPr>
          <a:lstStyle/>
          <a:p>
            <a:r>
              <a:rPr lang="en-US" sz="3733" dirty="0"/>
              <a:t>Why should patient perspectives be heard on the Road to Cure?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74C33D-9C16-4A71-B81C-DC0BF8D6426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20688" y="1111784"/>
            <a:ext cx="8288200" cy="456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clarify the rationale for finding a cure (e.g., “Why does a cure matter?”); 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understand if proposed treatment interventions would be useful (e.g., “Is the cure that I am proposing going to be practical in the real world?”); 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avoid any unintentional harm to the affected community (e.g., by exacerbating stigma); 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maintain a trusting and respectful relationship between the scientific community and affected communities.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7CD90-6773-431A-896D-890BBA288CC9}"/>
              </a:ext>
            </a:extLst>
          </p:cNvPr>
          <p:cNvSpPr txBox="1"/>
          <p:nvPr/>
        </p:nvSpPr>
        <p:spPr>
          <a:xfrm>
            <a:off x="1496187" y="6344434"/>
            <a:ext cx="9199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00" dirty="0">
                <a:solidFill>
                  <a:srgbClr val="212121"/>
                </a:solidFill>
                <a:latin typeface="BlinkMacSystemFont"/>
              </a:rPr>
              <a:t>Tu T, Block JM, Wang S, Cohen C, Douglas MW. The Lived Experience of Chronic Hepatitis B: A Broader View of Its Impacts and Why We Need a Cure. Viruses. 2020 May 7;12(5):515. </a:t>
            </a:r>
            <a:r>
              <a:rPr lang="en-US" sz="1200" dirty="0" err="1">
                <a:solidFill>
                  <a:srgbClr val="212121"/>
                </a:solidFill>
                <a:latin typeface="BlinkMacSystemFont"/>
              </a:rPr>
              <a:t>doi</a:t>
            </a:r>
            <a:r>
              <a:rPr lang="en-US" sz="1200" dirty="0">
                <a:solidFill>
                  <a:srgbClr val="212121"/>
                </a:solidFill>
                <a:latin typeface="BlinkMacSystemFont"/>
              </a:rPr>
              <a:t>: 10.3390/v12050515. PMID: 32392763; PMCID: PMC7290920.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4017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2651" y="25082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On the road to HBV Cure, we need patient involvement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0" y="1772197"/>
            <a:ext cx="5359400" cy="4351339"/>
          </a:xfrm>
        </p:spPr>
        <p:txBody>
          <a:bodyPr>
            <a:normAutofit lnSpcReduction="10000"/>
          </a:bodyPr>
          <a:lstStyle/>
          <a:p>
            <a:r>
              <a:rPr lang="en-US" sz="2667" dirty="0"/>
              <a:t>Patient-centric trials involve patients in design &amp; execution</a:t>
            </a:r>
          </a:p>
          <a:p>
            <a:r>
              <a:rPr lang="en-US" sz="2667" dirty="0"/>
              <a:t>Designed to improve relevance to patients &amp; encourage participation in trials</a:t>
            </a:r>
          </a:p>
          <a:p>
            <a:r>
              <a:rPr lang="en-US" sz="2667" dirty="0"/>
              <a:t>Could impact: inclusion/exclusion criteria, visit burden in trial, patient </a:t>
            </a:r>
            <a:r>
              <a:rPr lang="en-US" sz="2667" dirty="0" err="1"/>
              <a:t>relevent</a:t>
            </a:r>
            <a:r>
              <a:rPr lang="en-US" sz="2667" dirty="0"/>
              <a:t> outcomes</a:t>
            </a:r>
          </a:p>
          <a:p>
            <a:r>
              <a:rPr lang="en-US" sz="2667" dirty="0"/>
              <a:t>Patient centered trials </a:t>
            </a:r>
            <a:r>
              <a:rPr lang="en-US" sz="2667" u="sng" dirty="0"/>
              <a:t>more likely to produce drugs that launch (87%) vs standard trials (68%)*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736237"/>
            <a:ext cx="3816349" cy="44232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89100" y="6159500"/>
            <a:ext cx="8534400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467" dirty="0">
                <a:solidFill>
                  <a:prstClr val="black"/>
                </a:solidFill>
                <a:latin typeface="Calibri" panose="020F0502020204030204"/>
              </a:rPr>
              <a:t>*The Innovation Imperative: The Future of Drug Development Part I: Research Methods and Findings, A report by The Economist Intelligence Unit, 2019 </a:t>
            </a:r>
            <a:r>
              <a:rPr lang="en-US" sz="1467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https://druginnovation.eiu.com/wp-content/uploads/2019/05/Parexel-innovations-in-drug-development-part-1_V14.pdf</a:t>
            </a:r>
            <a:endParaRPr lang="en-US" sz="146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00894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556" y="1082876"/>
            <a:ext cx="6841067" cy="483435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6025" y="61029"/>
            <a:ext cx="8530415" cy="99417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We won’t achieve viral hepatitis elimination </a:t>
            </a:r>
            <a:br>
              <a:rPr lang="en-US" sz="2400" b="1" dirty="0"/>
            </a:br>
            <a:r>
              <a:rPr lang="en-US" sz="2400" b="1" dirty="0"/>
              <a:t>without addressing health equity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25601" y="5635791"/>
            <a:ext cx="9059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66" lvl="1" defTabSz="914377">
              <a:buClr>
                <a:prstClr val="black"/>
              </a:buClr>
              <a:buSzPct val="100909"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We have the tools.</a:t>
            </a:r>
          </a:p>
          <a:p>
            <a:pPr marL="457166" lvl="1" defTabSz="914377">
              <a:buClr>
                <a:prstClr val="black"/>
              </a:buClr>
              <a:buSzPct val="100909"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	We can screen, vaccinate, and treat hepatitis with medication &amp; cures.</a:t>
            </a:r>
          </a:p>
          <a:p>
            <a:pPr marL="457166" lvl="1" defTabSz="914377">
              <a:buClr>
                <a:prstClr val="black"/>
              </a:buClr>
              <a:buSzPct val="100909"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  <a:sym typeface="Calibri"/>
              </a:rPr>
              <a:t>		         But the people most at-risk don’t have access.</a:t>
            </a:r>
            <a:endParaRPr lang="en-US" sz="101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77570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799" y="703099"/>
            <a:ext cx="8352488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Patients are slipping through the cracks</a:t>
            </a:r>
            <a:br>
              <a:rPr lang="en-US" sz="3200" dirty="0"/>
            </a:br>
            <a:r>
              <a:rPr lang="en-US" sz="2400" dirty="0">
                <a:solidFill>
                  <a:schemeClr val="accent1"/>
                </a:solidFill>
              </a:rPr>
              <a:t>CDCs Chronic Hepatitis Cohort Study (</a:t>
            </a:r>
            <a:r>
              <a:rPr lang="en-US" sz="2400" dirty="0" err="1">
                <a:solidFill>
                  <a:schemeClr val="accent1"/>
                </a:solidFill>
              </a:rPr>
              <a:t>CHeCS</a:t>
            </a:r>
            <a:r>
              <a:rPr lang="en-US" sz="2400" dirty="0">
                <a:solidFill>
                  <a:schemeClr val="accent1"/>
                </a:solidFill>
              </a:rPr>
              <a:t>) for Hepatitis B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133" b="0" dirty="0"/>
              <a:t>Study of 2338 HBV patients at US integrated health care systems </a:t>
            </a:r>
            <a:br>
              <a:rPr lang="en-US" sz="2133" b="0" dirty="0"/>
            </a:br>
            <a:r>
              <a:rPr lang="en-US" sz="2133" b="0" dirty="0"/>
              <a:t>known for providing high quality care (2013-16)</a:t>
            </a:r>
            <a:br>
              <a:rPr lang="en-US" sz="2400" dirty="0"/>
            </a:b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5981" y="5434721"/>
            <a:ext cx="45719" cy="300208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defTabSz="914377"/>
            <a:endParaRPr lang="en-US"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8346" y="6320139"/>
            <a:ext cx="7197055" cy="461663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defTabSz="914377"/>
            <a:r>
              <a:rPr lang="en-US" sz="1200" dirty="0" err="1">
                <a:solidFill>
                  <a:prstClr val="black"/>
                </a:solidFill>
                <a:latin typeface="Calibri" panose="020F0502020204030204"/>
              </a:rPr>
              <a:t>Spradling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, PR, et al. ”Infrequent Clinical Assessment of Chronic Hepatitis B Patients in United States General Healthcare Settings”.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</a:rPr>
              <a:t>Clin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Infect Dis. 2016 Nov 1;63(9):1205-1208.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</a:rPr>
              <a:t>Epub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2016 Aug 2.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852D85-AF50-4F47-AE37-F6658AD85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089" y="1908382"/>
            <a:ext cx="8907911" cy="4239001"/>
          </a:xfrm>
        </p:spPr>
        <p:txBody>
          <a:bodyPr numCol="2">
            <a:normAutofit/>
          </a:bodyPr>
          <a:lstStyle/>
          <a:p>
            <a:r>
              <a:rPr lang="en-US" sz="2400" b="1" dirty="0"/>
              <a:t>ALT testing in HBV patients </a:t>
            </a:r>
          </a:p>
          <a:p>
            <a:pPr lvl="1"/>
            <a:r>
              <a:rPr lang="en-US" sz="2025" dirty="0"/>
              <a:t>78% of patients  had ≥ 1 ALT done per year</a:t>
            </a:r>
          </a:p>
          <a:p>
            <a:r>
              <a:rPr lang="en-US" sz="2400" b="1" dirty="0"/>
              <a:t>HBV DNA testing in HBV patients</a:t>
            </a:r>
          </a:p>
          <a:p>
            <a:pPr lvl="1"/>
            <a:r>
              <a:rPr lang="en-US" sz="2025" dirty="0"/>
              <a:t>Only 37% had ≥ 1 HBV DNA per year in care</a:t>
            </a:r>
          </a:p>
          <a:p>
            <a:pPr lvl="1"/>
            <a:r>
              <a:rPr lang="en-US" sz="2025" u="sng" dirty="0"/>
              <a:t>18% never had HBV DNA tested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People with HBV &amp; cirrhosis </a:t>
            </a:r>
          </a:p>
          <a:p>
            <a:pPr marL="457189" lvl="1" indent="0">
              <a:buNone/>
            </a:pPr>
            <a:r>
              <a:rPr lang="en-US" sz="2133" b="1" dirty="0"/>
              <a:t>Treatment </a:t>
            </a:r>
            <a:r>
              <a:rPr lang="en-US" sz="2133" dirty="0"/>
              <a:t>(should be 100%)</a:t>
            </a:r>
          </a:p>
          <a:p>
            <a:pPr lvl="1"/>
            <a:r>
              <a:rPr lang="en-US" sz="2025" u="sng" dirty="0"/>
              <a:t>Only 56% prescribed antiviral </a:t>
            </a:r>
            <a:r>
              <a:rPr lang="en-US" sz="2025" u="sng" dirty="0" err="1"/>
              <a:t>tx</a:t>
            </a:r>
            <a:endParaRPr lang="en-US" sz="2025" u="sng" dirty="0"/>
          </a:p>
          <a:p>
            <a:pPr marL="457189" lvl="1" indent="0">
              <a:buNone/>
            </a:pPr>
            <a:r>
              <a:rPr lang="en-US" sz="2025" b="1" dirty="0"/>
              <a:t>HBV DNA</a:t>
            </a:r>
          </a:p>
          <a:p>
            <a:pPr lvl="1"/>
            <a:r>
              <a:rPr lang="en-US" sz="2025" dirty="0"/>
              <a:t>54% with HBV DNA annually, 35% &lt; annually, </a:t>
            </a:r>
            <a:r>
              <a:rPr lang="en-US" sz="2025" u="sng" dirty="0"/>
              <a:t>11% never had HBV DNA done</a:t>
            </a:r>
          </a:p>
          <a:p>
            <a:pPr marL="457189" lvl="1" indent="0">
              <a:buNone/>
            </a:pPr>
            <a:r>
              <a:rPr lang="en-US" sz="2025" b="1" dirty="0"/>
              <a:t>HCC screening</a:t>
            </a:r>
          </a:p>
          <a:p>
            <a:pPr lvl="1"/>
            <a:r>
              <a:rPr lang="en-US" sz="2025" dirty="0"/>
              <a:t>53% had  ≥ 1 hepatic imaging but only 27% had annual imaging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4906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53" name="Group 85"/>
          <p:cNvGraphicFramePr>
            <a:graphicFrameLocks noGrp="1"/>
          </p:cNvGraphicFramePr>
          <p:nvPr/>
        </p:nvGraphicFramePr>
        <p:xfrm>
          <a:off x="1625599" y="1625599"/>
          <a:ext cx="8890012" cy="30803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49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2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2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6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90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377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Guideline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HBeAg+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HBeAg-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HBV DNA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IU/mL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ALT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U/L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HBV DNA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IU/mL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ALT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U/L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9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AASLD 2018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&gt;20,000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&gt;2 x ULN</a:t>
                      </a:r>
                      <a:r>
                        <a:rPr kumimoji="0" lang="en-US" sz="90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‡</a:t>
                      </a:r>
                      <a:endParaRPr kumimoji="0" lang="en-US" sz="9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or significant histological disease</a:t>
                      </a:r>
                      <a:endParaRPr kumimoji="0" lang="en-US" sz="9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&gt;2,000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&gt;2 x ULN</a:t>
                      </a:r>
                      <a:r>
                        <a:rPr kumimoji="0" lang="en-US" sz="90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‡</a:t>
                      </a:r>
                      <a:endParaRPr kumimoji="0" lang="en-US" sz="9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or significant histological disease</a:t>
                      </a:r>
                      <a:endParaRPr kumimoji="0" lang="en-US" sz="9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AATA 2018</a:t>
                      </a: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&gt;2,000</a:t>
                      </a: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&gt;ULN</a:t>
                      </a: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&gt;2,000</a:t>
                      </a: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&gt;ULN</a:t>
                      </a:r>
                    </a:p>
                  </a:txBody>
                  <a:tcPr marR="0" marT="34297" marB="34297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6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EASL 2017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≥2000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b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≥20,000</a:t>
                      </a:r>
                      <a:endParaRPr kumimoji="0" lang="en-US" sz="9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&gt;ULN and/or at least moderate liver necroinflammation or fibrosis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b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&gt;2 x ULN irrespective of fibrosis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≥2,000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b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≥20,000</a:t>
                      </a:r>
                      <a:endParaRPr kumimoji="0" lang="en-US" sz="9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&gt;ULN and/or at least moderate liver </a:t>
                      </a:r>
                      <a:b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necroinflammation or fibrosis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&gt;2 x ULN irrespective of fibrosis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JSH 2017</a:t>
                      </a: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≥2,000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&gt;ULN</a:t>
                      </a:r>
                      <a:r>
                        <a:rPr kumimoji="0" lang="en-US" sz="90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^</a:t>
                      </a:r>
                      <a:endParaRPr kumimoji="0" lang="en-US" sz="900" b="0" i="0" u="none" strike="sng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≥2,000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&gt;ULN</a:t>
                      </a:r>
                      <a:r>
                        <a:rPr kumimoji="0" lang="en-US" sz="90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^</a:t>
                      </a:r>
                      <a:endParaRPr kumimoji="0" lang="en-US" sz="900" b="0" i="0" u="none" strike="sng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APASL 2015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≥20,000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Varies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≥2,000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Varies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5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US Algorithm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r>
                        <a:rPr kumimoji="0" lang="en-US" sz="900" b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†</a:t>
                      </a:r>
                      <a:endParaRPr kumimoji="0" lang="en-US" sz="9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≥2000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&gt;ULN</a:t>
                      </a:r>
                      <a:endParaRPr kumimoji="0" lang="en-US" sz="900" b="0" i="0" u="none" strike="sng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≥2,000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&gt;ULN</a:t>
                      </a:r>
                      <a:endParaRPr kumimoji="0" lang="en-US" sz="900" b="0" i="0" u="none" strike="sng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R="0" marT="34297" marB="34297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433" name="Rectangle 37"/>
          <p:cNvSpPr>
            <a:spLocks noGrp="1" noChangeArrowheads="1"/>
          </p:cNvSpPr>
          <p:nvPr>
            <p:ph type="title"/>
          </p:nvPr>
        </p:nvSpPr>
        <p:spPr>
          <a:xfrm>
            <a:off x="1625600" y="255235"/>
            <a:ext cx="8890011" cy="857343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Many Guidelines for Hepatitis B Treatment: Which to Follow? </a:t>
            </a:r>
            <a:br>
              <a:rPr lang="en-US" altLang="en-US" sz="2400" dirty="0"/>
            </a:br>
            <a:r>
              <a:rPr lang="en-US" altLang="en-US" sz="2400" dirty="0">
                <a:solidFill>
                  <a:srgbClr val="FF0000"/>
                </a:solidFill>
              </a:rPr>
              <a:t>If we don’t simplify, patients will not get treated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809757" y="5395384"/>
            <a:ext cx="8610595" cy="622187"/>
          </a:xfrm>
        </p:spPr>
        <p:txBody>
          <a:bodyPr/>
          <a:lstStyle/>
          <a:p>
            <a:r>
              <a:rPr lang="en-US" sz="675" dirty="0">
                <a:solidFill>
                  <a:prstClr val="black"/>
                </a:solidFill>
              </a:rPr>
              <a:t>Terrault NB et al. Hepatology 2018; Published online February 5, 2018: doi:10.1002/hep.29800</a:t>
            </a:r>
          </a:p>
          <a:p>
            <a:r>
              <a:rPr lang="en-US" altLang="en-US" sz="675" dirty="0">
                <a:solidFill>
                  <a:prstClr val="black"/>
                </a:solidFill>
              </a:rPr>
              <a:t>Tong MJ, Pan CQ, Han SB, et al. An expert consensus for the management of chronic hepatitis B in Asian Americans. Aliment Pharmacol Ther. 2018 </a:t>
            </a:r>
          </a:p>
          <a:p>
            <a:r>
              <a:rPr lang="en-GB" sz="675" dirty="0"/>
              <a:t>EASL Clinical Practice Guidelines on the management of hepatitis B virus infection. J Hepatol 2017; doi: 10.1016/j.jhep.2017.03.021</a:t>
            </a:r>
            <a:endParaRPr lang="en-US" altLang="en-US" sz="675" dirty="0">
              <a:solidFill>
                <a:prstClr val="black"/>
              </a:solidFill>
            </a:endParaRPr>
          </a:p>
          <a:p>
            <a:r>
              <a:rPr lang="en-US" altLang="en-US" sz="675" dirty="0">
                <a:solidFill>
                  <a:prstClr val="black"/>
                </a:solidFill>
              </a:rPr>
              <a:t>JSH Guidelines for the Management of Hepatitis B Virus Infection. 2017</a:t>
            </a:r>
            <a:endParaRPr lang="da-DK" altLang="en-US" sz="675" dirty="0">
              <a:solidFill>
                <a:prstClr val="black"/>
              </a:solidFill>
            </a:endParaRPr>
          </a:p>
          <a:p>
            <a:r>
              <a:rPr lang="da-DK" altLang="en-US" sz="675" dirty="0">
                <a:solidFill>
                  <a:prstClr val="black"/>
                </a:solidFill>
              </a:rPr>
              <a:t>Sarin SK, et al. Hepatol Int 2015; doi 10.1007/s12072-015-9675-4; </a:t>
            </a:r>
            <a:r>
              <a:rPr lang="en-US" altLang="en-US" sz="675" dirty="0">
                <a:solidFill>
                  <a:prstClr val="black"/>
                </a:solidFill>
              </a:rPr>
              <a:t>Martin P, et al. Clin Gastroenterol Hepatol 2015;13: 2071–87</a:t>
            </a:r>
          </a:p>
          <a:p>
            <a:r>
              <a:rPr lang="en-US" altLang="en-US" sz="675" dirty="0">
                <a:solidFill>
                  <a:prstClr val="black"/>
                </a:solidFill>
              </a:rPr>
              <a:t>Martin P, et al. </a:t>
            </a:r>
            <a:r>
              <a:rPr lang="en-US" altLang="en-US" sz="675" i="1" dirty="0">
                <a:solidFill>
                  <a:prstClr val="black"/>
                </a:solidFill>
              </a:rPr>
              <a:t>Clin Gastroenterol Hepatol</a:t>
            </a:r>
            <a:r>
              <a:rPr lang="en-US" altLang="en-US" sz="675" dirty="0">
                <a:solidFill>
                  <a:prstClr val="black"/>
                </a:solidFill>
              </a:rPr>
              <a:t> 2015; Published online July 15, 2015:  http://dx.doi.org/10.1016/j.cgh.2015.07.007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809761" y="4687623"/>
            <a:ext cx="8682535" cy="858427"/>
          </a:xfrm>
        </p:spPr>
        <p:txBody>
          <a:bodyPr anchor="t"/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825" baseline="300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825" b="1" baseline="30000" dirty="0"/>
              <a:t>†  </a:t>
            </a:r>
            <a:r>
              <a:rPr lang="en-US" sz="825" dirty="0">
                <a:solidFill>
                  <a:prstClr val="black"/>
                </a:solidFill>
                <a:cs typeface="Arial" pitchFamily="34" charset="0"/>
              </a:rPr>
              <a:t>If </a:t>
            </a:r>
            <a:r>
              <a:rPr lang="en-US" sz="825" dirty="0">
                <a:cs typeface="Arial" pitchFamily="34" charset="0"/>
              </a:rPr>
              <a:t>patients with HBV DNA ≥ 2000 IU/mL and elevated ALT without fibrosis do not undergo treatment, monitor HBV DNA and ALT every 3–6 months.</a:t>
            </a:r>
            <a:endParaRPr lang="en-US" altLang="en-US" sz="825" dirty="0"/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25" dirty="0"/>
              <a:t>*Liver biopsy Stages 1–3, Grade 1–3; and/or Risk Impact Score ≥3;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25" baseline="30000" dirty="0"/>
              <a:t>‡ </a:t>
            </a:r>
            <a:r>
              <a:rPr lang="en-US" altLang="en-US" sz="825" dirty="0"/>
              <a:t>ALT</a:t>
            </a:r>
            <a:r>
              <a:rPr lang="en-US" altLang="en-US" sz="825" baseline="30000" dirty="0"/>
              <a:t> </a:t>
            </a:r>
            <a:r>
              <a:rPr lang="en-US" altLang="en-US" sz="825" dirty="0"/>
              <a:t>ULN:</a:t>
            </a:r>
            <a:r>
              <a:rPr lang="en-US" altLang="en-US" sz="825" baseline="30000" dirty="0"/>
              <a:t> </a:t>
            </a:r>
            <a:r>
              <a:rPr lang="en-US" altLang="en-US" sz="825" dirty="0"/>
              <a:t>Males 35 U/L, females 25 U/L  ^ ALT ULN: 31 U/L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25" dirty="0"/>
              <a:t>AASLD: American Association for the Study of Liver Diseases; AATA: Asian American Treatment Algorithm; ALT: alanine aminotransferase; APASL: Asian Pacific Association for the Study of the Liver; CHB: chronic hepatitis B; EASL: European Association for the Study of the Liver; HBeAg: hepatitis B e antigen; ULN: upper limit of normal; JSH, Japan Society of Hepatology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altLang="en-US" sz="825" baseline="30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692304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653"/>
            <a:ext cx="7357171" cy="59817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2161096"/>
            <a:ext cx="6282235" cy="469690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85902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1524000" y="803464"/>
            <a:ext cx="9144000" cy="5521137"/>
          </a:xfrm>
          <a:prstGeom prst="rect">
            <a:avLst/>
          </a:prstGeom>
          <a:blipFill>
            <a:blip r:embed="rId3" cstate="print"/>
            <a:srcRect/>
            <a:stretch>
              <a:fillRect l="-2000" t="-2023" r="-1176" b="3357"/>
            </a:stretch>
          </a:blipFill>
        </p:spPr>
        <p:txBody>
          <a:bodyPr wrap="square" lIns="0" tIns="0" rIns="0" bIns="0" rtlCol="0"/>
          <a:lstStyle/>
          <a:p>
            <a:pPr defTabSz="914377"/>
            <a:endParaRPr sz="101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1514856" y="2668651"/>
            <a:ext cx="9171432" cy="2194560"/>
          </a:xfrm>
          <a:prstGeom prst="rect">
            <a:avLst/>
          </a:prstGeom>
          <a:gradFill>
            <a:gsLst>
              <a:gs pos="0">
                <a:srgbClr val="07BCE8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pPr defTabSz="914377"/>
            <a:endParaRPr sz="101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4"/>
          <p:cNvSpPr txBox="1">
            <a:spLocks/>
          </p:cNvSpPr>
          <p:nvPr/>
        </p:nvSpPr>
        <p:spPr>
          <a:xfrm>
            <a:off x="4550898" y="2621181"/>
            <a:ext cx="3347085" cy="5687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defTabSz="609585">
              <a:spcBef>
                <a:spcPts val="115"/>
              </a:spcBef>
            </a:pPr>
            <a:r>
              <a:rPr lang="en-GB" sz="3600" b="1" spc="-31" dirty="0">
                <a:solidFill>
                  <a:srgbClr val="EF8117"/>
                </a:solidFill>
                <a:latin typeface="Calibri"/>
                <a:cs typeface="Calibri"/>
              </a:rPr>
              <a:t>ELIMINATION</a:t>
            </a:r>
            <a:endParaRPr lang="en-GB" sz="3600" b="1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35773" y="3534717"/>
            <a:ext cx="7027545" cy="105618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 defTabSz="914377">
              <a:lnSpc>
                <a:spcPts val="5325"/>
              </a:lnSpc>
              <a:spcBef>
                <a:spcPts val="115"/>
              </a:spcBef>
            </a:pPr>
            <a:r>
              <a:rPr sz="3600" b="1" spc="-9" dirty="0">
                <a:solidFill>
                  <a:srgbClr val="EF8117"/>
                </a:solidFill>
                <a:latin typeface="Calibri"/>
                <a:cs typeface="Calibri"/>
              </a:rPr>
              <a:t>PEOPLE </a:t>
            </a:r>
            <a:r>
              <a:rPr sz="3600" b="1" dirty="0">
                <a:solidFill>
                  <a:srgbClr val="EF8117"/>
                </a:solidFill>
                <a:latin typeface="Calibri"/>
                <a:cs typeface="Calibri"/>
              </a:rPr>
              <a:t>WHO ARE</a:t>
            </a:r>
            <a:r>
              <a:rPr sz="3600" b="1" spc="-51" dirty="0">
                <a:solidFill>
                  <a:srgbClr val="EF8117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EF8117"/>
                </a:solidFill>
                <a:latin typeface="Calibri"/>
                <a:cs typeface="Calibri"/>
              </a:rPr>
              <a:t>AFFECTED</a:t>
            </a:r>
            <a:endParaRPr sz="3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811" algn="ctr" defTabSz="914377">
              <a:lnSpc>
                <a:spcPts val="2625"/>
              </a:lnSpc>
            </a:pPr>
            <a:r>
              <a:rPr sz="3300" spc="-9" dirty="0">
                <a:solidFill>
                  <a:prstClr val="black"/>
                </a:solidFill>
                <a:latin typeface="Calibri Light"/>
                <a:cs typeface="Calibri Light"/>
              </a:rPr>
              <a:t>by viral</a:t>
            </a:r>
            <a:r>
              <a:rPr sz="3300" spc="-25" dirty="0">
                <a:solidFill>
                  <a:prstClr val="black"/>
                </a:solidFill>
                <a:latin typeface="Calibri Light"/>
                <a:cs typeface="Calibri Light"/>
              </a:rPr>
              <a:t> </a:t>
            </a:r>
            <a:r>
              <a:rPr sz="3300" spc="-5" dirty="0">
                <a:solidFill>
                  <a:prstClr val="black"/>
                </a:solidFill>
                <a:latin typeface="Calibri Light"/>
                <a:cs typeface="Calibri Light"/>
              </a:rPr>
              <a:t>hepatitis</a:t>
            </a:r>
            <a:endParaRPr sz="3300" dirty="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19840" y="3151607"/>
            <a:ext cx="6809649" cy="5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377">
              <a:spcBef>
                <a:spcPts val="100"/>
              </a:spcBef>
            </a:pPr>
            <a:r>
              <a:rPr sz="3225" dirty="0">
                <a:solidFill>
                  <a:srgbClr val="000000"/>
                </a:solidFill>
                <a:latin typeface="Calibri Light"/>
                <a:cs typeface="Calibri Light"/>
              </a:rPr>
              <a:t>will not be </a:t>
            </a:r>
            <a:r>
              <a:rPr sz="3225" spc="-9" dirty="0">
                <a:solidFill>
                  <a:srgbClr val="000000"/>
                </a:solidFill>
                <a:latin typeface="Calibri Light"/>
                <a:cs typeface="Calibri Light"/>
              </a:rPr>
              <a:t>achieved </a:t>
            </a:r>
            <a:r>
              <a:rPr sz="3225" dirty="0">
                <a:solidFill>
                  <a:srgbClr val="000000"/>
                </a:solidFill>
                <a:latin typeface="Calibri Light"/>
                <a:cs typeface="Calibri Light"/>
              </a:rPr>
              <a:t>without</a:t>
            </a:r>
            <a:r>
              <a:rPr sz="3225" spc="-111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225" spc="-9" dirty="0">
                <a:solidFill>
                  <a:srgbClr val="000000"/>
                </a:solidFill>
                <a:latin typeface="Calibri Light"/>
                <a:cs typeface="Calibri Light"/>
              </a:rPr>
              <a:t>involving</a:t>
            </a:r>
            <a:endParaRPr sz="3225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736254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5880274"/>
            <a:ext cx="1470051" cy="8896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935974" y="331954"/>
            <a:ext cx="852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endParaRPr lang="en-GB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17" b="20660"/>
          <a:stretch/>
        </p:blipFill>
        <p:spPr>
          <a:xfrm>
            <a:off x="1651001" y="1181038"/>
            <a:ext cx="7052244" cy="32126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176" y="5962523"/>
            <a:ext cx="2423969" cy="712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165FD6-0A04-4711-8333-2DF788635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3165" y="5880275"/>
            <a:ext cx="2261083" cy="782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82033C-0069-45D0-B3A2-8780A46FB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1051" y="5975067"/>
            <a:ext cx="2714189" cy="68756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BD39E6E4-FC67-497C-A3EC-6AC59013B4CD}"/>
              </a:ext>
            </a:extLst>
          </p:cNvPr>
          <p:cNvSpPr txBox="1">
            <a:spLocks/>
          </p:cNvSpPr>
          <p:nvPr/>
        </p:nvSpPr>
        <p:spPr>
          <a:xfrm>
            <a:off x="2152650" y="427292"/>
            <a:ext cx="7886700" cy="93665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5333" b="1" dirty="0">
                <a:solidFill>
                  <a:prstClr val="black"/>
                </a:solidFill>
                <a:latin typeface="Calibri" panose="020F0502020204030204"/>
              </a:rPr>
              <a:t>It will take a village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1D14A-0BD2-4C6B-AC00-FB50B5D75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5600" y="3316597"/>
            <a:ext cx="3842400" cy="250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374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7634" y="1792829"/>
            <a:ext cx="6953087" cy="12572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Please type your questions in the Question Box.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7C63F58-5514-49B4-8787-892DC6538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148" y="859335"/>
            <a:ext cx="9623404" cy="41722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</a:rPr>
              <a:t>Questions?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012B17-4DEF-423C-B283-17831FBF5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BU Logo CMYK (without website).pdf">
            <a:extLst>
              <a:ext uri="{FF2B5EF4-FFF2-40B4-BE49-F238E27FC236}">
                <a16:creationId xmlns:a16="http://schemas.microsoft.com/office/drawing/2014/main" id="{F07BCB8C-8A09-4358-B061-4E9FF5B00D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45" y="5623800"/>
            <a:ext cx="2623005" cy="1106956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736FB5-43E6-D148-AAA1-003380651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50" y="5635925"/>
            <a:ext cx="3105904" cy="1094831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7E92ADAB-476C-094B-9B1B-ACAB689DC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554" y="5662768"/>
            <a:ext cx="3121869" cy="108586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34B112-8FAD-E34D-8B7A-3DBA869E8E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9" r="2354"/>
          <a:stretch/>
        </p:blipFill>
        <p:spPr>
          <a:xfrm>
            <a:off x="8305979" y="123202"/>
            <a:ext cx="3448361" cy="5404912"/>
          </a:xfrm>
          <a:prstGeom prst="rect">
            <a:avLst/>
          </a:prstGeom>
        </p:spPr>
      </p:pic>
      <p:sp>
        <p:nvSpPr>
          <p:cNvPr id="8" name="Notched Right Arrow 7">
            <a:extLst>
              <a:ext uri="{FF2B5EF4-FFF2-40B4-BE49-F238E27FC236}">
                <a16:creationId xmlns:a16="http://schemas.microsoft.com/office/drawing/2014/main" id="{388B7E33-0EB2-B840-9F12-1D9E6A78F613}"/>
              </a:ext>
            </a:extLst>
          </p:cNvPr>
          <p:cNvSpPr/>
          <p:nvPr/>
        </p:nvSpPr>
        <p:spPr>
          <a:xfrm>
            <a:off x="7281119" y="3577282"/>
            <a:ext cx="1175012" cy="79498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38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17C6D-1D6D-438D-ACC7-16AD56447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6456"/>
            <a:ext cx="8229600" cy="970650"/>
          </a:xfrm>
        </p:spPr>
        <p:txBody>
          <a:bodyPr>
            <a:normAutofit/>
          </a:bodyPr>
          <a:lstStyle/>
          <a:p>
            <a:r>
              <a:rPr lang="en-US" dirty="0"/>
              <a:t>Biggest obstacle to curing HBV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7FD23-FBBC-4702-BB18-580592AB2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819" y="3621746"/>
            <a:ext cx="8229600" cy="227206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central molecule in HBV replication is the viral “cccDNA”</a:t>
            </a:r>
          </a:p>
          <a:p>
            <a:pPr lvl="1"/>
            <a:r>
              <a:rPr lang="en-US" dirty="0"/>
              <a:t>The cccDNA is the template for all of the viral RNAs</a:t>
            </a:r>
          </a:p>
          <a:p>
            <a:pPr lvl="1"/>
            <a:r>
              <a:rPr lang="en-US" dirty="0"/>
              <a:t>It is the master copy of the viral genome in cells</a:t>
            </a:r>
          </a:p>
          <a:p>
            <a:r>
              <a:rPr lang="en-US" dirty="0"/>
              <a:t>cccDNA appears to be long-lived in liver cells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2114051" y="1526067"/>
            <a:ext cx="7087354" cy="1825034"/>
            <a:chOff x="590051" y="1618427"/>
            <a:chExt cx="7087354" cy="1825034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9885" y="1618427"/>
              <a:ext cx="3604230" cy="1825034"/>
            </a:xfrm>
            <a:prstGeom prst="rect">
              <a:avLst/>
            </a:prstGeom>
          </p:spPr>
        </p:pic>
        <p:sp>
          <p:nvSpPr>
            <p:cNvPr id="6" name="TextBox 121"/>
            <p:cNvSpPr txBox="1">
              <a:spLocks noChangeArrowheads="1"/>
            </p:cNvSpPr>
            <p:nvPr/>
          </p:nvSpPr>
          <p:spPr bwMode="auto">
            <a:xfrm>
              <a:off x="590051" y="2314829"/>
              <a:ext cx="17668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400" eaLnBrk="1" hangingPunct="1">
                <a:defRPr/>
              </a:pPr>
              <a:r>
                <a:rPr lang="en-US" sz="2400" b="1" kern="0" dirty="0">
                  <a:solidFill>
                    <a:srgbClr val="000000"/>
                  </a:solidFill>
                </a:rPr>
                <a:t>cccDNA</a:t>
              </a:r>
            </a:p>
          </p:txBody>
        </p:sp>
        <p:cxnSp>
          <p:nvCxnSpPr>
            <p:cNvPr id="7" name="Straight Arrow Connector 6"/>
            <p:cNvCxnSpPr>
              <a:cxnSpLocks/>
            </p:cNvCxnSpPr>
            <p:nvPr/>
          </p:nvCxnSpPr>
          <p:spPr>
            <a:xfrm flipV="1">
              <a:off x="2114149" y="2314829"/>
              <a:ext cx="1836566" cy="226219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6382296" y="2106253"/>
              <a:ext cx="12951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prstClr val="black"/>
                  </a:solidFill>
                  <a:latin typeface="Calibri"/>
                </a:rPr>
                <a:t>HBV cellular replication cycle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4725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1360" y="3259880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Thank you for joining!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7C63F58-5514-49B4-8787-892DC6538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360" y="4579790"/>
            <a:ext cx="10906008" cy="497210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connect with us: </a:t>
            </a:r>
            <a:r>
              <a:rPr lang="en-US" sz="8000" dirty="0">
                <a:solidFill>
                  <a:schemeClr val="tx1"/>
                </a:solidFill>
              </a:rPr>
              <a:t>Hepatitis B Foundation’s Hep B United Coalition </a:t>
            </a:r>
            <a:r>
              <a:rPr lang="en-US" sz="80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connect@hepbunited.org</a:t>
            </a:r>
            <a:r>
              <a:rPr lang="en-US" sz="8000" dirty="0">
                <a:solidFill>
                  <a:schemeClr val="tx1"/>
                </a:solidFill>
              </a:rPr>
              <a:t> / </a:t>
            </a:r>
          </a:p>
          <a:p>
            <a:pPr algn="ctr"/>
            <a:r>
              <a:rPr lang="en-US" sz="8000" dirty="0">
                <a:solidFill>
                  <a:schemeClr val="tx1"/>
                </a:solidFill>
                <a:hlinkClick r:id="rId4"/>
              </a:rPr>
              <a:t>info@hepb.org</a:t>
            </a:r>
            <a:r>
              <a:rPr lang="en-US" sz="80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8000" dirty="0">
                <a:solidFill>
                  <a:schemeClr val="tx1"/>
                </a:solidFill>
                <a:hlinkClick r:id="rId5"/>
              </a:rPr>
              <a:t>www.hepbunited.org</a:t>
            </a:r>
            <a:r>
              <a:rPr lang="en-US" sz="8000" dirty="0">
                <a:solidFill>
                  <a:schemeClr val="tx1"/>
                </a:solidFill>
              </a:rPr>
              <a:t> / </a:t>
            </a:r>
            <a:r>
              <a:rPr lang="en-US" sz="8000" dirty="0">
                <a:solidFill>
                  <a:schemeClr val="tx1"/>
                </a:solidFill>
                <a:hlinkClick r:id="rId6"/>
              </a:rPr>
              <a:t>www.hepb.org</a:t>
            </a:r>
            <a:r>
              <a:rPr lang="en-US" sz="8000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8000" dirty="0">
              <a:solidFill>
                <a:schemeClr val="tx1"/>
              </a:solidFill>
            </a:endParaRPr>
          </a:p>
          <a:p>
            <a:pPr algn="ctr"/>
            <a:endParaRPr lang="en-US" sz="8000" dirty="0">
              <a:solidFill>
                <a:schemeClr val="tx1"/>
              </a:solidFill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D736FB5-43E6-D148-AAA1-003380651D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6" y="1742026"/>
            <a:ext cx="3529109" cy="1244010"/>
          </a:xfrm>
          <a:prstGeom prst="rect">
            <a:avLst/>
          </a:prstGeom>
        </p:spPr>
      </p:pic>
      <p:pic>
        <p:nvPicPr>
          <p:cNvPr id="10" name="Picture 9" descr="HBU Logo CMYK (without website).pdf">
            <a:extLst>
              <a:ext uri="{FF2B5EF4-FFF2-40B4-BE49-F238E27FC236}">
                <a16:creationId xmlns:a16="http://schemas.microsoft.com/office/drawing/2014/main" id="{F07BCB8C-8A09-4358-B061-4E9FF5B00D5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788" y="1619923"/>
            <a:ext cx="3526424" cy="1488215"/>
          </a:xfrm>
          <a:prstGeom prst="rect">
            <a:avLst/>
          </a:prstGeom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4A1E2DA-676F-2E46-8C40-E79B5B54B7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745950"/>
            <a:ext cx="3553968" cy="1236162"/>
          </a:xfrm>
          <a:prstGeom prst="rect">
            <a:avLst/>
          </a:prstGeom>
        </p:spPr>
      </p:pic>
      <p:cxnSp>
        <p:nvCxnSpPr>
          <p:cNvPr id="24" name="Straight Connector 15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FB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682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2CE0E-7A0C-4415-9E46-26D2C82C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get rid of the cccDNA?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C1851-E1AC-49FB-A109-78B7261B0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29456"/>
            <a:ext cx="8229600" cy="43155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Nobody knows!</a:t>
            </a:r>
          </a:p>
          <a:p>
            <a:r>
              <a:rPr lang="en-US" dirty="0"/>
              <a:t>But….</a:t>
            </a:r>
          </a:p>
          <a:p>
            <a:pPr lvl="1"/>
            <a:r>
              <a:rPr lang="en-US" i="1" dirty="0"/>
              <a:t>Clearance of an acute infection gets rid of the vast majority of the cccDNA safely, so the immune system can do it!</a:t>
            </a:r>
          </a:p>
          <a:p>
            <a:pPr lvl="1"/>
            <a:r>
              <a:rPr lang="en-US" dirty="0"/>
              <a:t>The cccDNA is not always completely eliminated during resolution of an acute infection</a:t>
            </a:r>
          </a:p>
          <a:p>
            <a:pPr lvl="1"/>
            <a:r>
              <a:rPr lang="en-US" dirty="0"/>
              <a:t>The immune system can keep any residual cccDNA under control in almost all patients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227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3EB16-4E9A-40E3-97D1-537E8A3F7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is “HBV Cure”?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A9F74-4AE0-4F13-8DEC-A2E53D927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637" y="1455566"/>
            <a:ext cx="8566727" cy="4068588"/>
          </a:xfrm>
        </p:spPr>
        <p:txBody>
          <a:bodyPr>
            <a:normAutofit fontScale="92500"/>
          </a:bodyPr>
          <a:lstStyle/>
          <a:p>
            <a:r>
              <a:rPr lang="en-US" dirty="0"/>
              <a:t>The goal is a </a:t>
            </a:r>
            <a:r>
              <a:rPr lang="en-US" b="1" dirty="0"/>
              <a:t>Functional Cure</a:t>
            </a:r>
          </a:p>
          <a:p>
            <a:pPr lvl="1"/>
            <a:r>
              <a:rPr lang="en-US" dirty="0"/>
              <a:t>A complete cure </a:t>
            </a:r>
            <a:r>
              <a:rPr lang="en-US" i="1" dirty="0"/>
              <a:t>eliminates</a:t>
            </a:r>
            <a:r>
              <a:rPr lang="en-US" dirty="0"/>
              <a:t> cccDNA, a functional cure does not</a:t>
            </a:r>
          </a:p>
          <a:p>
            <a:r>
              <a:rPr lang="en-US" dirty="0"/>
              <a:t>Functional cure is:</a:t>
            </a:r>
          </a:p>
          <a:p>
            <a:pPr lvl="1"/>
            <a:r>
              <a:rPr lang="en-US" dirty="0"/>
              <a:t>No detectable cccDNA in cells or HBV DNA in the blood</a:t>
            </a:r>
          </a:p>
          <a:p>
            <a:pPr lvl="1"/>
            <a:r>
              <a:rPr lang="en-US" u="sng" dirty="0"/>
              <a:t>No disease progression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Immune control of any residual cccDNA in the body</a:t>
            </a:r>
          </a:p>
          <a:p>
            <a:r>
              <a:rPr lang="en-US" dirty="0"/>
              <a:t>The clinical definition of a functional cure is undetectable HBV DNA and HBsAg in serum 6 months post-treatment </a:t>
            </a:r>
          </a:p>
        </p:txBody>
      </p:sp>
    </p:spTree>
    <p:extLst>
      <p:ext uri="{BB962C8B-B14F-4D97-AF65-F5344CB8AC3E}">
        <p14:creationId xmlns:p14="http://schemas.microsoft.com/office/powerpoint/2010/main" val="150332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757AD-1EA9-49BC-A122-48D71377C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cure therapies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018D4-FFD0-4FD5-A34E-75AC86E7C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17476"/>
            <a:ext cx="8229600" cy="3912360"/>
          </a:xfrm>
        </p:spPr>
        <p:txBody>
          <a:bodyPr>
            <a:normAutofit/>
          </a:bodyPr>
          <a:lstStyle/>
          <a:p>
            <a:r>
              <a:rPr lang="en-US" dirty="0"/>
              <a:t>Combination therapy will be needed because:</a:t>
            </a:r>
          </a:p>
          <a:p>
            <a:pPr lvl="1"/>
            <a:r>
              <a:rPr lang="en-US" dirty="0"/>
              <a:t>HBV’s many genotypes and variable disease course mean no one drug will cure everyone</a:t>
            </a:r>
          </a:p>
          <a:p>
            <a:pPr lvl="1"/>
            <a:r>
              <a:rPr lang="en-US" dirty="0" err="1"/>
              <a:t>cccDNA’s</a:t>
            </a:r>
            <a:r>
              <a:rPr lang="en-US" dirty="0"/>
              <a:t> durability means we will have to hit it from multiple angles at the same time</a:t>
            </a:r>
          </a:p>
          <a:p>
            <a:r>
              <a:rPr lang="en-US" dirty="0"/>
              <a:t>Cure therapy is likely to be long (a year?) and need exceptionally safe drugs</a:t>
            </a:r>
          </a:p>
        </p:txBody>
      </p:sp>
    </p:spTree>
    <p:extLst>
      <p:ext uri="{BB962C8B-B14F-4D97-AF65-F5344CB8AC3E}">
        <p14:creationId xmlns:p14="http://schemas.microsoft.com/office/powerpoint/2010/main" val="12445830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lide" ma:contentTypeID="0x010100A22E315B1F3C42B49A0E90D2F9AB5AB1008DB7DB0543A6D54781A1F3CFA5D3BC1F" ma:contentTypeVersion="8" ma:contentTypeDescription="Microsoft PowerPoint Slide" ma:contentTypeScope="" ma:versionID="c605b2cca03f5552a6a5b7e804cfcec6">
  <xsd:schema xmlns:xsd="http://www.w3.org/2001/XMLSchema" xmlns:xs="http://www.w3.org/2001/XMLSchema" xmlns:p="http://schemas.microsoft.com/office/2006/metadata/properties" xmlns:ns2="http://schemas.microsoft.com/sharepoint/v3" xmlns:ns3="5aac782b-3f23-40b2-8f7d-7d5a008e6153" targetNamespace="http://schemas.microsoft.com/office/2006/metadata/properties" ma:root="true" ma:fieldsID="e38031ff2ea364b51a727b6e58b56073" ns2:_="" ns3:_="">
    <xsd:import namespace="http://schemas.microsoft.com/sharepoint/v3"/>
    <xsd:import namespace="5aac782b-3f23-40b2-8f7d-7d5a008e6153"/>
    <xsd:element name="properties">
      <xsd:complexType>
        <xsd:sequence>
          <xsd:element name="documentManagement">
            <xsd:complexType>
              <xsd:all>
                <xsd:element ref="ns2:Presentation" minOccurs="0"/>
                <xsd:element ref="ns2:SlideDescription" minOccurs="0"/>
                <xsd:element ref="ns3:Notes0" minOccurs="0"/>
                <xsd:element ref="ns2:AverageRating" minOccurs="0"/>
                <xsd:element ref="ns2:RatingCount" minOccurs="0"/>
                <xsd:element ref="ns2:RatedBy" minOccurs="0"/>
                <xsd:element ref="ns2:Ratings" minOccurs="0"/>
                <xsd:element ref="ns2:LikesCount" minOccurs="0"/>
                <xsd:element ref="ns2:Lik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resentation" ma:index="1" nillable="true" ma:displayName="Presentation" ma:internalName="Presentation">
      <xsd:simpleType>
        <xsd:restriction base="dms:Text"/>
      </xsd:simpleType>
    </xsd:element>
    <xsd:element name="SlideDescription" ma:index="2" nillable="true" ma:displayName="Description" ma:internalName="SlideDescription">
      <xsd:simpleType>
        <xsd:restriction base="dms:Text"/>
      </xsd:simpleType>
    </xsd:element>
    <xsd:element name="AverageRating" ma:index="8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9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10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1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12" nillable="true" ma:displayName="Number of Likes" ma:internalName="LikesCount">
      <xsd:simpleType>
        <xsd:restriction base="dms:Unknown"/>
      </xsd:simpleType>
    </xsd:element>
    <xsd:element name="LikedBy" ma:index="13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c782b-3f23-40b2-8f7d-7d5a008e6153" elementFormDefault="qualified">
    <xsd:import namespace="http://schemas.microsoft.com/office/2006/documentManagement/types"/>
    <xsd:import namespace="http://schemas.microsoft.com/office/infopath/2007/PartnerControls"/>
    <xsd:element name="Notes0" ma:index="7" nillable="true" ma:displayName="Notes" ma:internalName="Notes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Presentation xmlns="http://schemas.microsoft.com/sharepoint/v3" xsi:nil="true"/>
    <Notes0 xmlns="5aac782b-3f23-40b2-8f7d-7d5a008e615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SlideDescription xmlns="http://schemas.microsoft.com/sharepoint/v3" xsi:nil="true"/>
    <RatedBy xmlns="http://schemas.microsoft.com/sharepoint/v3">
      <UserInfo>
        <DisplayName/>
        <AccountId xsi:nil="true"/>
        <AccountType/>
      </UserInfo>
    </RatedBy>
  </documentManagement>
</p:properties>
</file>

<file path=customXml/itemProps1.xml><?xml version="1.0" encoding="utf-8"?>
<ds:datastoreItem xmlns:ds="http://schemas.openxmlformats.org/officeDocument/2006/customXml" ds:itemID="{C38A32E3-FC02-44AA-9449-2CC407C7AE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aac782b-3f23-40b2-8f7d-7d5a008e61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2CD6EA-361A-490F-8769-95E26314A4FF}">
  <ds:schemaRefs>
    <ds:schemaRef ds:uri="http://purl.org/dc/elements/1.1/"/>
    <ds:schemaRef ds:uri="http://schemas.openxmlformats.org/package/2006/metadata/core-properties"/>
    <ds:schemaRef ds:uri="http://purl.org/dc/dcmitype/"/>
    <ds:schemaRef ds:uri="http://schemas.microsoft.com/sharepoint/v3"/>
    <ds:schemaRef ds:uri="http://schemas.microsoft.com/office/2006/documentManagement/types"/>
    <ds:schemaRef ds:uri="5aac782b-3f23-40b2-8f7d-7d5a008e6153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4852</Words>
  <Application>Microsoft Macintosh PowerPoint</Application>
  <PresentationFormat>Widescreen</PresentationFormat>
  <Paragraphs>467</Paragraphs>
  <Slides>60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60</vt:i4>
      </vt:variant>
    </vt:vector>
  </HeadingPairs>
  <TitlesOfParts>
    <vt:vector size="75" baseType="lpstr">
      <vt:lpstr>Arial</vt:lpstr>
      <vt:lpstr>Arial Narrow</vt:lpstr>
      <vt:lpstr>BlinkMacSystemFont</vt:lpstr>
      <vt:lpstr>Calibri</vt:lpstr>
      <vt:lpstr>Calibri Light</vt:lpstr>
      <vt:lpstr>Palatino Linotype</vt:lpstr>
      <vt:lpstr>Times New Roman</vt:lpstr>
      <vt:lpstr>Tw Cen MT</vt:lpstr>
      <vt:lpstr>Office Theme</vt:lpstr>
      <vt:lpstr>1_Office Theme</vt:lpstr>
      <vt:lpstr>Custom Design</vt:lpstr>
      <vt:lpstr>2_Office Theme</vt:lpstr>
      <vt:lpstr>1_Custom Design</vt:lpstr>
      <vt:lpstr>3_Office Theme</vt:lpstr>
      <vt:lpstr>4_Office Theme</vt:lpstr>
      <vt:lpstr>PowerPoint Presentation</vt:lpstr>
      <vt:lpstr>Participating in GoToWebinar</vt:lpstr>
      <vt:lpstr>Speakers</vt:lpstr>
      <vt:lpstr>HBV Cure Science 101  &amp;  2019-2020 Research Progress  John Tavis, Ph.D. Professor, Saint Louis University School of Medicine Director, SLU Institute for Drug and Biotherapeutic Innovation</vt:lpstr>
      <vt:lpstr>HBV Cure – Why do we need it?</vt:lpstr>
      <vt:lpstr>Biggest obstacle to curing HBV</vt:lpstr>
      <vt:lpstr>So how do we get rid of the cccDNA?</vt:lpstr>
      <vt:lpstr>So what is “HBV Cure”?</vt:lpstr>
      <vt:lpstr>What will cure therapies look like?</vt:lpstr>
      <vt:lpstr>What types of HBV drug discovery are ongoing?</vt:lpstr>
      <vt:lpstr>HBV cure research targets</vt:lpstr>
      <vt:lpstr>HBV cure research update 2020</vt:lpstr>
      <vt:lpstr>Half-life of the cccDNA</vt:lpstr>
      <vt:lpstr>Infectious HBV in NA-treated patients</vt:lpstr>
      <vt:lpstr>Capsid assembly modifiers</vt:lpstr>
      <vt:lpstr>Bulevirtide (Myrcludex B, Hepcludex)</vt:lpstr>
      <vt:lpstr>Durability of HBV suppression by siRNAs</vt:lpstr>
      <vt:lpstr>Functional cure by NAPs (Rep 401 study)</vt:lpstr>
      <vt:lpstr>Take-home messages</vt:lpstr>
      <vt:lpstr>HBV Cure Community Perspective &amp; Hepatitis B Foundation Initiatives  </vt:lpstr>
      <vt:lpstr>What does the community want and need?</vt:lpstr>
      <vt:lpstr>Documenting the lived experience</vt:lpstr>
      <vt:lpstr>Interview and PFDD findings: Impacts of chronic hepatitis B</vt:lpstr>
      <vt:lpstr>Interview and PFDD findings: Future treatments and clinical trials</vt:lpstr>
      <vt:lpstr>Survey responses</vt:lpstr>
      <vt:lpstr>PowerPoint Presentation</vt:lpstr>
      <vt:lpstr>Most important outcomes of ideal treatment</vt:lpstr>
      <vt:lpstr>PowerPoint Presentation</vt:lpstr>
      <vt:lpstr>PowerPoint Presentation</vt:lpstr>
      <vt:lpstr>What Happened to the Cure?</vt:lpstr>
      <vt:lpstr>Thank You</vt:lpstr>
      <vt:lpstr>ICE-HBV and NIH initiatives on  HBV Cure  2020 Update  </vt:lpstr>
      <vt:lpstr>PowerPoint Presentation</vt:lpstr>
      <vt:lpstr>PowerPoint Presentation</vt:lpstr>
      <vt:lpstr>Actions Required to Achieve HBV Cure  ICE-HBV Strategy </vt:lpstr>
      <vt:lpstr>Actions Required to Achieve HBV Cure  ICE-HBV Strategy </vt:lpstr>
      <vt:lpstr>Actions Required to Achieve HBV Cure  ICE-HBV Strategy </vt:lpstr>
      <vt:lpstr>Repository for Advancing HBV Cure Research is underway (NIAID-NIH)  </vt:lpstr>
      <vt:lpstr>HBV Research Protocols</vt:lpstr>
      <vt:lpstr>Next Steps </vt:lpstr>
      <vt:lpstr>2019-2020 Financial Supporters</vt:lpstr>
      <vt:lpstr>NIH-DHHS Efforts in “HBV Cure”</vt:lpstr>
      <vt:lpstr>PowerPoint Presentation</vt:lpstr>
      <vt:lpstr> The Road to HBV Cure Patients, Stigma &amp; how  Lived Experience can Drive Change</vt:lpstr>
      <vt:lpstr>PowerPoint Presentation</vt:lpstr>
      <vt:lpstr>PowerPoint Presentation</vt:lpstr>
      <vt:lpstr>PowerPoint Presentation</vt:lpstr>
      <vt:lpstr>PowerPoint Presentation</vt:lpstr>
      <vt:lpstr>Student &amp; Healthcare worker discrimination in the US </vt:lpstr>
      <vt:lpstr>PowerPoint Presentation</vt:lpstr>
      <vt:lpstr>Why should patient perspectives be heard on the Road to Cure?</vt:lpstr>
      <vt:lpstr>On the road to HBV Cure, we need patient involvement</vt:lpstr>
      <vt:lpstr>We won’t achieve viral hepatitis elimination  without addressing health equity</vt:lpstr>
      <vt:lpstr>Patients are slipping through the cracks CDCs Chronic Hepatitis Cohort Study (CHeCS) for Hepatitis B Study of 2338 HBV patients at US integrated health care systems  known for providing high quality care (2013-16) </vt:lpstr>
      <vt:lpstr>Many Guidelines for Hepatitis B Treatment: Which to Follow?  If we don’t simplify, patients will not get treated</vt:lpstr>
      <vt:lpstr>PowerPoint Presentation</vt:lpstr>
      <vt:lpstr>PowerPoint Presentation</vt:lpstr>
      <vt:lpstr>PowerPoint Presentation</vt:lpstr>
      <vt:lpstr>Please type your questions in the Question Box.</vt:lpstr>
      <vt:lpstr>Thank you for joining!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Freeland</dc:creator>
  <cp:lastModifiedBy>Catherine Freeland</cp:lastModifiedBy>
  <cp:revision>5</cp:revision>
  <dcterms:created xsi:type="dcterms:W3CDTF">2020-10-01T15:52:04Z</dcterms:created>
  <dcterms:modified xsi:type="dcterms:W3CDTF">2020-10-01T19:00:37Z</dcterms:modified>
</cp:coreProperties>
</file>